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charts/style7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33" r:id="rId3"/>
    <p:sldId id="387" r:id="rId4"/>
    <p:sldId id="388" r:id="rId5"/>
    <p:sldId id="355" r:id="rId6"/>
    <p:sldId id="336" r:id="rId7"/>
    <p:sldId id="337" r:id="rId8"/>
    <p:sldId id="390" r:id="rId9"/>
    <p:sldId id="403" r:id="rId10"/>
    <p:sldId id="386" r:id="rId11"/>
    <p:sldId id="454" r:id="rId12"/>
    <p:sldId id="456" r:id="rId13"/>
    <p:sldId id="457" r:id="rId14"/>
    <p:sldId id="458" r:id="rId15"/>
    <p:sldId id="459" r:id="rId16"/>
    <p:sldId id="451" r:id="rId17"/>
    <p:sldId id="453" r:id="rId18"/>
    <p:sldId id="460" r:id="rId19"/>
    <p:sldId id="461" r:id="rId20"/>
    <p:sldId id="462" r:id="rId21"/>
    <p:sldId id="463" r:id="rId22"/>
    <p:sldId id="452" r:id="rId23"/>
    <p:sldId id="444" r:id="rId24"/>
    <p:sldId id="445" r:id="rId25"/>
    <p:sldId id="446" r:id="rId26"/>
    <p:sldId id="447" r:id="rId27"/>
    <p:sldId id="448" r:id="rId28"/>
    <p:sldId id="449" r:id="rId29"/>
    <p:sldId id="464" r:id="rId30"/>
    <p:sldId id="465" r:id="rId31"/>
    <p:sldId id="468" r:id="rId32"/>
    <p:sldId id="469" r:id="rId33"/>
    <p:sldId id="466" r:id="rId34"/>
    <p:sldId id="467" r:id="rId35"/>
    <p:sldId id="470" r:id="rId36"/>
    <p:sldId id="340" r:id="rId37"/>
  </p:sldIdLst>
  <p:sldSz cx="11887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CR67" initials="R" lastIdx="15" clrIdx="0">
    <p:extLst>
      <p:ext uri="{19B8F6BF-5375-455C-9EA6-DF929625EA0E}">
        <p15:presenceInfo xmlns:p15="http://schemas.microsoft.com/office/powerpoint/2012/main" xmlns="" userId="RCR6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00CC66"/>
    <a:srgbClr val="00FF00"/>
    <a:srgbClr val="CCCCFF"/>
    <a:srgbClr val="99FF66"/>
    <a:srgbClr val="FFFFCC"/>
    <a:srgbClr val="CCFFCC"/>
    <a:srgbClr val="00FF99"/>
    <a:srgbClr val="66FF99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40" autoAdjust="0"/>
    <p:restoredTop sz="90128" autoAdjust="0"/>
  </p:normalViewPr>
  <p:slideViewPr>
    <p:cSldViewPr snapToGrid="0" snapToObjects="1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 snapToGrid="0" snapToObjects="1">
      <p:cViewPr varScale="1">
        <p:scale>
          <a:sx n="106" d="100"/>
          <a:sy n="106" d="100"/>
        </p:scale>
        <p:origin x="-469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Projects\NDCs%20Study\NEW%20figures\Figure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les\LAS\RE&amp;EE%20Committee%20meetings\March%202015\&#1605;&#1602;&#1578;&#1585;&#1581;%20&#1603;&#1601;&#1575;&#1569;&#1577;%20&#1575;&#1604;&#1591;&#1575;&#1602;&#1577;%20&#1601;&#1610;%20&#1606;&#1592;&#1605;%20&#1575;&#1604;&#1603;&#1607;&#1585;&#1576;&#1575;&#1569;\&#1583;&#1585;&#1575;&#1587;&#1577;%20&#1593;&#1606;%20&#1575;&#1604;&#1603;&#1601;&#1575;&#1569;&#1577;%20&#1575;&#1604;&#1581;&#1585;&#1575;&#1585;&#1610;&#1577;%20&#1608;&#1575;&#1604;&#1601;&#1575;&#1602;&#1583;%20_%20&#1605;&#1575;&#1585;&#1587;%202015\Book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RCREEE\FMO%20Preparation%20-%20Countries%20inf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RCREEE\FMO%20Preparation%20-%20Countries%20inf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RCREEE\FMO%20Preparation%20-%20Countries%20inf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RCREEE\FMO%20Preparation%20-%20Countries%20inf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toe per 1000$ GDP(2005$)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4382506551451108E-2"/>
          <c:y val="0.12661187876754199"/>
          <c:w val="0.91635509349632105"/>
          <c:h val="0.46216905476586501"/>
        </c:manualLayout>
      </c:layout>
      <c:barChart>
        <c:barDir val="col"/>
        <c:grouping val="clustered"/>
        <c:ser>
          <c:idx val="0"/>
          <c:order val="0"/>
          <c:tx>
            <c:strRef>
              <c:f>'Energy Intensity'!$B$1</c:f>
              <c:strCache>
                <c:ptCount val="1"/>
                <c:pt idx="0">
                  <c:v>Primary Energy Intensity (2005$)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597-4C5F-9C06-F58C16598184}"/>
              </c:ext>
            </c:extLst>
          </c:dPt>
          <c:dPt>
            <c:idx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3-6597-4C5F-9C06-F58C16598184}"/>
              </c:ext>
            </c:extLst>
          </c:dPt>
          <c:cat>
            <c:strRef>
              <c:f>'Energy Intensity'!$A$2:$A$23</c:f>
              <c:strCache>
                <c:ptCount val="22"/>
                <c:pt idx="0">
                  <c:v>Libya</c:v>
                </c:pt>
                <c:pt idx="1">
                  <c:v>Iraq</c:v>
                </c:pt>
                <c:pt idx="2">
                  <c:v>Bahrain</c:v>
                </c:pt>
                <c:pt idx="3">
                  <c:v>Syria</c:v>
                </c:pt>
                <c:pt idx="4">
                  <c:v>Oman</c:v>
                </c:pt>
                <c:pt idx="5">
                  <c:v>Egypt</c:v>
                </c:pt>
                <c:pt idx="6">
                  <c:v>Saudi Arabia</c:v>
                </c:pt>
                <c:pt idx="7">
                  <c:v>Arab Region Average</c:v>
                </c:pt>
                <c:pt idx="8">
                  <c:v>Mauritania</c:v>
                </c:pt>
                <c:pt idx="9">
                  <c:v>Jordan</c:v>
                </c:pt>
                <c:pt idx="10">
                  <c:v>Kuwait</c:v>
                </c:pt>
                <c:pt idx="11">
                  <c:v>UAE</c:v>
                </c:pt>
                <c:pt idx="12">
                  <c:v>Algeria</c:v>
                </c:pt>
                <c:pt idx="13">
                  <c:v>Yemen</c:v>
                </c:pt>
                <c:pt idx="14">
                  <c:v>Qatar</c:v>
                </c:pt>
                <c:pt idx="15">
                  <c:v>Sudan</c:v>
                </c:pt>
                <c:pt idx="16">
                  <c:v>Djibouti</c:v>
                </c:pt>
                <c:pt idx="17">
                  <c:v>Lebanon</c:v>
                </c:pt>
                <c:pt idx="18">
                  <c:v>Morocco</c:v>
                </c:pt>
                <c:pt idx="19">
                  <c:v>Tunisia</c:v>
                </c:pt>
                <c:pt idx="20">
                  <c:v>Palestine</c:v>
                </c:pt>
                <c:pt idx="21">
                  <c:v>EU-28</c:v>
                </c:pt>
              </c:strCache>
            </c:strRef>
          </c:cat>
          <c:val>
            <c:numRef>
              <c:f>'Energy Intensity'!$B$2:$B$23</c:f>
              <c:numCache>
                <c:formatCode>0.00</c:formatCode>
                <c:ptCount val="22"/>
                <c:pt idx="0">
                  <c:v>0.96083333104762392</c:v>
                </c:pt>
                <c:pt idx="1">
                  <c:v>0.75474992446311717</c:v>
                </c:pt>
                <c:pt idx="2">
                  <c:v>0.71627097755785207</c:v>
                </c:pt>
                <c:pt idx="3">
                  <c:v>0.70142876390960796</c:v>
                </c:pt>
                <c:pt idx="4">
                  <c:v>0.62640707613913515</c:v>
                </c:pt>
                <c:pt idx="5">
                  <c:v>0.62023969801520107</c:v>
                </c:pt>
                <c:pt idx="6">
                  <c:v>0.54619534179946194</c:v>
                </c:pt>
                <c:pt idx="7" formatCode="General">
                  <c:v>0.46254976968091005</c:v>
                </c:pt>
                <c:pt idx="8">
                  <c:v>0.41018249287156205</c:v>
                </c:pt>
                <c:pt idx="9">
                  <c:v>0.40909338560180097</c:v>
                </c:pt>
                <c:pt idx="10">
                  <c:v>0.39731703626987613</c:v>
                </c:pt>
                <c:pt idx="11">
                  <c:v>0.39448839894824717</c:v>
                </c:pt>
                <c:pt idx="12">
                  <c:v>0.39314410159737606</c:v>
                </c:pt>
                <c:pt idx="13">
                  <c:v>0.36023456177759305</c:v>
                </c:pt>
                <c:pt idx="14">
                  <c:v>0.34631003614762507</c:v>
                </c:pt>
                <c:pt idx="15">
                  <c:v>0.29400142857428702</c:v>
                </c:pt>
                <c:pt idx="16">
                  <c:v>0.25623800842166394</c:v>
                </c:pt>
                <c:pt idx="17">
                  <c:v>0.22486002720223897</c:v>
                </c:pt>
                <c:pt idx="18">
                  <c:v>0.22090216048447803</c:v>
                </c:pt>
                <c:pt idx="19">
                  <c:v>0.20917758774527601</c:v>
                </c:pt>
                <c:pt idx="20">
                  <c:v>0.16325696636211501</c:v>
                </c:pt>
                <c:pt idx="21">
                  <c:v>0.104118985716787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97-4C5F-9C06-F58C16598184}"/>
            </c:ext>
          </c:extLst>
        </c:ser>
        <c:ser>
          <c:idx val="1"/>
          <c:order val="1"/>
          <c:tx>
            <c:strRef>
              <c:f>'Energy Intensity'!$C$1</c:f>
              <c:strCache>
                <c:ptCount val="1"/>
                <c:pt idx="0">
                  <c:v>Final Energy Intensity (2005$)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cat>
            <c:strRef>
              <c:f>'Energy Intensity'!$A$2:$A$23</c:f>
              <c:strCache>
                <c:ptCount val="22"/>
                <c:pt idx="0">
                  <c:v>Libya</c:v>
                </c:pt>
                <c:pt idx="1">
                  <c:v>Iraq</c:v>
                </c:pt>
                <c:pt idx="2">
                  <c:v>Bahrain</c:v>
                </c:pt>
                <c:pt idx="3">
                  <c:v>Syria</c:v>
                </c:pt>
                <c:pt idx="4">
                  <c:v>Oman</c:v>
                </c:pt>
                <c:pt idx="5">
                  <c:v>Egypt</c:v>
                </c:pt>
                <c:pt idx="6">
                  <c:v>Saudi Arabia</c:v>
                </c:pt>
                <c:pt idx="7">
                  <c:v>Arab Region Average</c:v>
                </c:pt>
                <c:pt idx="8">
                  <c:v>Mauritania</c:v>
                </c:pt>
                <c:pt idx="9">
                  <c:v>Jordan</c:v>
                </c:pt>
                <c:pt idx="10">
                  <c:v>Kuwait</c:v>
                </c:pt>
                <c:pt idx="11">
                  <c:v>UAE</c:v>
                </c:pt>
                <c:pt idx="12">
                  <c:v>Algeria</c:v>
                </c:pt>
                <c:pt idx="13">
                  <c:v>Yemen</c:v>
                </c:pt>
                <c:pt idx="14">
                  <c:v>Qatar</c:v>
                </c:pt>
                <c:pt idx="15">
                  <c:v>Sudan</c:v>
                </c:pt>
                <c:pt idx="16">
                  <c:v>Djibouti</c:v>
                </c:pt>
                <c:pt idx="17">
                  <c:v>Lebanon</c:v>
                </c:pt>
                <c:pt idx="18">
                  <c:v>Morocco</c:v>
                </c:pt>
                <c:pt idx="19">
                  <c:v>Tunisia</c:v>
                </c:pt>
                <c:pt idx="20">
                  <c:v>Palestine</c:v>
                </c:pt>
                <c:pt idx="21">
                  <c:v>EU-28</c:v>
                </c:pt>
              </c:strCache>
            </c:strRef>
          </c:cat>
          <c:val>
            <c:numRef>
              <c:f>'Energy Intensity'!$C$2:$C$23</c:f>
              <c:numCache>
                <c:formatCode>0.00</c:formatCode>
                <c:ptCount val="22"/>
                <c:pt idx="0">
                  <c:v>0.46540155595808202</c:v>
                </c:pt>
                <c:pt idx="1">
                  <c:v>0.31921261005098805</c:v>
                </c:pt>
                <c:pt idx="2">
                  <c:v>0.14204173218527205</c:v>
                </c:pt>
                <c:pt idx="3">
                  <c:v>0.34059579809705398</c:v>
                </c:pt>
                <c:pt idx="4">
                  <c:v>0.39295395430390206</c:v>
                </c:pt>
                <c:pt idx="5">
                  <c:v>0.31822672538063912</c:v>
                </c:pt>
                <c:pt idx="6">
                  <c:v>0.24590988090898599</c:v>
                </c:pt>
                <c:pt idx="7" formatCode="General">
                  <c:v>0.22658618413574599</c:v>
                </c:pt>
                <c:pt idx="8">
                  <c:v>0</c:v>
                </c:pt>
                <c:pt idx="9">
                  <c:v>0.259492255975105</c:v>
                </c:pt>
                <c:pt idx="10">
                  <c:v>0.142329017886516</c:v>
                </c:pt>
                <c:pt idx="11">
                  <c:v>0.192266642261752</c:v>
                </c:pt>
                <c:pt idx="12">
                  <c:v>0.23829882657060503</c:v>
                </c:pt>
                <c:pt idx="13">
                  <c:v>0.24216319750814402</c:v>
                </c:pt>
                <c:pt idx="14">
                  <c:v>0.10208162862643201</c:v>
                </c:pt>
                <c:pt idx="15">
                  <c:v>0.26548709030095108</c:v>
                </c:pt>
                <c:pt idx="16">
                  <c:v>0</c:v>
                </c:pt>
                <c:pt idx="17">
                  <c:v>0.13441876361504301</c:v>
                </c:pt>
                <c:pt idx="18">
                  <c:v>0.15349165354884003</c:v>
                </c:pt>
                <c:pt idx="19">
                  <c:v>0.17173790947154699</c:v>
                </c:pt>
                <c:pt idx="20">
                  <c:v>0</c:v>
                </c:pt>
                <c:pt idx="21">
                  <c:v>6.7363862108313813E-2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97-4C5F-9C06-F58C16598184}"/>
            </c:ext>
          </c:extLst>
        </c:ser>
        <c:dLbls/>
        <c:gapWidth val="219"/>
        <c:overlap val="-27"/>
        <c:axId val="97704192"/>
        <c:axId val="97329536"/>
      </c:barChart>
      <c:catAx>
        <c:axId val="9770419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Country</a:t>
                </a:r>
              </a:p>
            </c:rich>
          </c:tx>
          <c:layout>
            <c:manualLayout>
              <c:xMode val="edge"/>
              <c:yMode val="edge"/>
              <c:x val="0.499436122016781"/>
              <c:y val="0.8438692478193751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29536"/>
        <c:crosses val="autoZero"/>
        <c:auto val="1"/>
        <c:lblAlgn val="ctr"/>
        <c:lblOffset val="100"/>
      </c:catAx>
      <c:valAx>
        <c:axId val="97329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0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06595465956811"/>
          <c:y val="0.85718629649130107"/>
          <c:w val="0.28959268045065406"/>
          <c:h val="0.107016166724590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MITIGATION COSTS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2">
                      <a:shade val="7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shade val="7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C-48D4-82CA-60603CA5691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77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77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C-48D4-82CA-60603CA56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(Sheet1!$G$19,Sheet1!$H$19)</c:f>
              <c:strCache>
                <c:ptCount val="2"/>
                <c:pt idx="0">
                  <c:v>Unconditional </c:v>
                </c:pt>
                <c:pt idx="1">
                  <c:v>Conditional</c:v>
                </c:pt>
              </c:strCache>
            </c:strRef>
          </c:cat>
          <c:val>
            <c:numRef>
              <c:f>(Sheet1!$G$28,Sheet1!$H$28)</c:f>
              <c:numCache>
                <c:formatCode>General</c:formatCode>
                <c:ptCount val="2"/>
                <c:pt idx="0">
                  <c:v>31.643000000000001</c:v>
                </c:pt>
                <c:pt idx="1">
                  <c:v>77.611999999999995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BC-48D4-82CA-60603CA5691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Peak Demand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155304</c:v>
                </c:pt>
                <c:pt idx="1">
                  <c:v>286098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Installed Capacity in 2010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179189</c:v>
                </c:pt>
                <c:pt idx="1">
                  <c:v>179189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Additional Capacity Needed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135519</c:v>
                </c:pt>
              </c:numCache>
            </c:numRef>
          </c:val>
        </c:ser>
        <c:dLbls>
          <c:showVal val="1"/>
        </c:dLbls>
        <c:gapWidth val="355"/>
        <c:overlap val="-70"/>
        <c:axId val="97839744"/>
        <c:axId val="97874304"/>
      </c:barChart>
      <c:catAx>
        <c:axId val="97839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74304"/>
        <c:crosses val="autoZero"/>
        <c:auto val="1"/>
        <c:lblAlgn val="ctr"/>
        <c:lblOffset val="100"/>
      </c:catAx>
      <c:valAx>
        <c:axId val="9787430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3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cat>
            <c:strRef>
              <c:f>Sheet2!$E$2:$E$18</c:f>
              <c:strCache>
                <c:ptCount val="17"/>
                <c:pt idx="0">
                  <c:v>World</c:v>
                </c:pt>
                <c:pt idx="1">
                  <c:v>Europe</c:v>
                </c:pt>
                <c:pt idx="2">
                  <c:v>Bahrain</c:v>
                </c:pt>
                <c:pt idx="3">
                  <c:v>Egypt</c:v>
                </c:pt>
                <c:pt idx="4">
                  <c:v>Libya</c:v>
                </c:pt>
                <c:pt idx="5">
                  <c:v>Morocco</c:v>
                </c:pt>
                <c:pt idx="6">
                  <c:v>Tunisia</c:v>
                </c:pt>
                <c:pt idx="7">
                  <c:v>Jordan</c:v>
                </c:pt>
                <c:pt idx="8">
                  <c:v>Kuwait</c:v>
                </c:pt>
                <c:pt idx="9">
                  <c:v>Lebanon</c:v>
                </c:pt>
                <c:pt idx="10">
                  <c:v>Qatar</c:v>
                </c:pt>
                <c:pt idx="11">
                  <c:v>Saudi Arabia</c:v>
                </c:pt>
                <c:pt idx="12">
                  <c:v>Syria</c:v>
                </c:pt>
                <c:pt idx="13">
                  <c:v>United Arab Emirates</c:v>
                </c:pt>
                <c:pt idx="14">
                  <c:v>Algeria </c:v>
                </c:pt>
                <c:pt idx="15">
                  <c:v>Yemen </c:v>
                </c:pt>
                <c:pt idx="16">
                  <c:v>Iraq </c:v>
                </c:pt>
              </c:strCache>
            </c:strRef>
          </c:cat>
          <c:val>
            <c:numRef>
              <c:f>Sheet2!$F$2:$F$18</c:f>
            </c:numRef>
          </c:val>
        </c:ser>
        <c:ser>
          <c:idx val="1"/>
          <c:order val="1"/>
          <c:cat>
            <c:strRef>
              <c:f>Sheet2!$E$2:$E$18</c:f>
              <c:strCache>
                <c:ptCount val="17"/>
                <c:pt idx="0">
                  <c:v>World</c:v>
                </c:pt>
                <c:pt idx="1">
                  <c:v>Europe</c:v>
                </c:pt>
                <c:pt idx="2">
                  <c:v>Bahrain</c:v>
                </c:pt>
                <c:pt idx="3">
                  <c:v>Egypt</c:v>
                </c:pt>
                <c:pt idx="4">
                  <c:v>Libya</c:v>
                </c:pt>
                <c:pt idx="5">
                  <c:v>Morocco</c:v>
                </c:pt>
                <c:pt idx="6">
                  <c:v>Tunisia</c:v>
                </c:pt>
                <c:pt idx="7">
                  <c:v>Jordan</c:v>
                </c:pt>
                <c:pt idx="8">
                  <c:v>Kuwait</c:v>
                </c:pt>
                <c:pt idx="9">
                  <c:v>Lebanon</c:v>
                </c:pt>
                <c:pt idx="10">
                  <c:v>Qatar</c:v>
                </c:pt>
                <c:pt idx="11">
                  <c:v>Saudi Arabia</c:v>
                </c:pt>
                <c:pt idx="12">
                  <c:v>Syria</c:v>
                </c:pt>
                <c:pt idx="13">
                  <c:v>United Arab Emirates</c:v>
                </c:pt>
                <c:pt idx="14">
                  <c:v>Algeria </c:v>
                </c:pt>
                <c:pt idx="15">
                  <c:v>Yemen </c:v>
                </c:pt>
                <c:pt idx="16">
                  <c:v>Iraq </c:v>
                </c:pt>
              </c:strCache>
            </c:strRef>
          </c:cat>
          <c:val>
            <c:numRef>
              <c:f>Sheet2!$G$2:$G$18</c:f>
            </c:numRef>
          </c:val>
        </c:ser>
        <c:ser>
          <c:idx val="2"/>
          <c:order val="2"/>
          <c:cat>
            <c:strRef>
              <c:f>Sheet2!$E$2:$E$18</c:f>
              <c:strCache>
                <c:ptCount val="17"/>
                <c:pt idx="0">
                  <c:v>World</c:v>
                </c:pt>
                <c:pt idx="1">
                  <c:v>Europe</c:v>
                </c:pt>
                <c:pt idx="2">
                  <c:v>Bahrain</c:v>
                </c:pt>
                <c:pt idx="3">
                  <c:v>Egypt</c:v>
                </c:pt>
                <c:pt idx="4">
                  <c:v>Libya</c:v>
                </c:pt>
                <c:pt idx="5">
                  <c:v>Morocco</c:v>
                </c:pt>
                <c:pt idx="6">
                  <c:v>Tunisia</c:v>
                </c:pt>
                <c:pt idx="7">
                  <c:v>Jordan</c:v>
                </c:pt>
                <c:pt idx="8">
                  <c:v>Kuwait</c:v>
                </c:pt>
                <c:pt idx="9">
                  <c:v>Lebanon</c:v>
                </c:pt>
                <c:pt idx="10">
                  <c:v>Qatar</c:v>
                </c:pt>
                <c:pt idx="11">
                  <c:v>Saudi Arabia</c:v>
                </c:pt>
                <c:pt idx="12">
                  <c:v>Syria</c:v>
                </c:pt>
                <c:pt idx="13">
                  <c:v>United Arab Emirates</c:v>
                </c:pt>
                <c:pt idx="14">
                  <c:v>Algeria </c:v>
                </c:pt>
                <c:pt idx="15">
                  <c:v>Yemen </c:v>
                </c:pt>
                <c:pt idx="16">
                  <c:v>Iraq </c:v>
                </c:pt>
              </c:strCache>
            </c:strRef>
          </c:cat>
          <c:val>
            <c:numRef>
              <c:f>Sheet2!$H$2:$H$18</c:f>
            </c:numRef>
          </c:val>
        </c:ser>
        <c:ser>
          <c:idx val="3"/>
          <c:order val="3"/>
          <c:cat>
            <c:strRef>
              <c:f>Sheet2!$E$2:$E$18</c:f>
              <c:strCache>
                <c:ptCount val="17"/>
                <c:pt idx="0">
                  <c:v>World</c:v>
                </c:pt>
                <c:pt idx="1">
                  <c:v>Europe</c:v>
                </c:pt>
                <c:pt idx="2">
                  <c:v>Bahrain</c:v>
                </c:pt>
                <c:pt idx="3">
                  <c:v>Egypt</c:v>
                </c:pt>
                <c:pt idx="4">
                  <c:v>Libya</c:v>
                </c:pt>
                <c:pt idx="5">
                  <c:v>Morocco</c:v>
                </c:pt>
                <c:pt idx="6">
                  <c:v>Tunisia</c:v>
                </c:pt>
                <c:pt idx="7">
                  <c:v>Jordan</c:v>
                </c:pt>
                <c:pt idx="8">
                  <c:v>Kuwait</c:v>
                </c:pt>
                <c:pt idx="9">
                  <c:v>Lebanon</c:v>
                </c:pt>
                <c:pt idx="10">
                  <c:v>Qatar</c:v>
                </c:pt>
                <c:pt idx="11">
                  <c:v>Saudi Arabia</c:v>
                </c:pt>
                <c:pt idx="12">
                  <c:v>Syria</c:v>
                </c:pt>
                <c:pt idx="13">
                  <c:v>United Arab Emirates</c:v>
                </c:pt>
                <c:pt idx="14">
                  <c:v>Algeria </c:v>
                </c:pt>
                <c:pt idx="15">
                  <c:v>Yemen </c:v>
                </c:pt>
                <c:pt idx="16">
                  <c:v>Iraq </c:v>
                </c:pt>
              </c:strCache>
            </c:strRef>
          </c:cat>
          <c:val>
            <c:numRef>
              <c:f>Sheet2!$I$2:$I$18</c:f>
            </c:numRef>
          </c:val>
        </c:ser>
        <c:ser>
          <c:idx val="4"/>
          <c:order val="4"/>
          <c:cat>
            <c:strRef>
              <c:f>Sheet2!$E$2:$E$18</c:f>
              <c:strCache>
                <c:ptCount val="17"/>
                <c:pt idx="0">
                  <c:v>World</c:v>
                </c:pt>
                <c:pt idx="1">
                  <c:v>Europe</c:v>
                </c:pt>
                <c:pt idx="2">
                  <c:v>Bahrain</c:v>
                </c:pt>
                <c:pt idx="3">
                  <c:v>Egypt</c:v>
                </c:pt>
                <c:pt idx="4">
                  <c:v>Libya</c:v>
                </c:pt>
                <c:pt idx="5">
                  <c:v>Morocco</c:v>
                </c:pt>
                <c:pt idx="6">
                  <c:v>Tunisia</c:v>
                </c:pt>
                <c:pt idx="7">
                  <c:v>Jordan</c:v>
                </c:pt>
                <c:pt idx="8">
                  <c:v>Kuwait</c:v>
                </c:pt>
                <c:pt idx="9">
                  <c:v>Lebanon</c:v>
                </c:pt>
                <c:pt idx="10">
                  <c:v>Qatar</c:v>
                </c:pt>
                <c:pt idx="11">
                  <c:v>Saudi Arabia</c:v>
                </c:pt>
                <c:pt idx="12">
                  <c:v>Syria</c:v>
                </c:pt>
                <c:pt idx="13">
                  <c:v>United Arab Emirates</c:v>
                </c:pt>
                <c:pt idx="14">
                  <c:v>Algeria </c:v>
                </c:pt>
                <c:pt idx="15">
                  <c:v>Yemen </c:v>
                </c:pt>
                <c:pt idx="16">
                  <c:v>Iraq </c:v>
                </c:pt>
              </c:strCache>
            </c:strRef>
          </c:cat>
          <c:val>
            <c:numRef>
              <c:f>Sheet2!$J$2:$J$18</c:f>
              <c:numCache>
                <c:formatCode>General</c:formatCode>
                <c:ptCount val="17"/>
                <c:pt idx="0">
                  <c:v>40.317999999999998</c:v>
                </c:pt>
                <c:pt idx="1">
                  <c:v>43.065000000000012</c:v>
                </c:pt>
                <c:pt idx="2">
                  <c:v>33.42</c:v>
                </c:pt>
                <c:pt idx="3">
                  <c:v>41.9</c:v>
                </c:pt>
                <c:pt idx="4">
                  <c:v>31.5</c:v>
                </c:pt>
                <c:pt idx="5">
                  <c:v>40.095000000000013</c:v>
                </c:pt>
                <c:pt idx="6">
                  <c:v>36.700000000000003</c:v>
                </c:pt>
                <c:pt idx="7">
                  <c:v>40.629000000000012</c:v>
                </c:pt>
                <c:pt idx="8">
                  <c:v>33.163000000000011</c:v>
                </c:pt>
                <c:pt idx="9">
                  <c:v>32.403000000000006</c:v>
                </c:pt>
                <c:pt idx="10">
                  <c:v>40.761000000000003</c:v>
                </c:pt>
                <c:pt idx="11">
                  <c:v>31.991999999999987</c:v>
                </c:pt>
                <c:pt idx="12">
                  <c:v>38.395000000000003</c:v>
                </c:pt>
                <c:pt idx="13">
                  <c:v>33.882999999999996</c:v>
                </c:pt>
                <c:pt idx="14">
                  <c:v>39</c:v>
                </c:pt>
                <c:pt idx="15">
                  <c:v>28.7</c:v>
                </c:pt>
                <c:pt idx="16">
                  <c:v>25.6</c:v>
                </c:pt>
              </c:numCache>
            </c:numRef>
          </c:val>
        </c:ser>
        <c:dLbls/>
        <c:axId val="50550272"/>
        <c:axId val="50551808"/>
      </c:barChart>
      <c:catAx>
        <c:axId val="50550272"/>
        <c:scaling>
          <c:orientation val="minMax"/>
        </c:scaling>
        <c:axPos val="b"/>
        <c:numFmt formatCode="General" sourceLinked="0"/>
        <c:tickLblPos val="nextTo"/>
        <c:crossAx val="50551808"/>
        <c:crosses val="autoZero"/>
        <c:auto val="1"/>
        <c:lblAlgn val="ctr"/>
        <c:lblOffset val="100"/>
      </c:catAx>
      <c:valAx>
        <c:axId val="50551808"/>
        <c:scaling>
          <c:orientation val="minMax"/>
        </c:scaling>
        <c:axPos val="l"/>
        <c:majorGridlines/>
        <c:numFmt formatCode="General" sourceLinked="1"/>
        <c:tickLblPos val="nextTo"/>
        <c:crossAx val="5055027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plotArea>
      <c:layout/>
      <c:barChart>
        <c:barDir val="col"/>
        <c:grouping val="clustered"/>
        <c:ser>
          <c:idx val="0"/>
          <c:order val="0"/>
          <c:cat>
            <c:strRef>
              <c:f>Sheet3!$E$3:$E$18</c:f>
              <c:strCache>
                <c:ptCount val="16"/>
                <c:pt idx="0">
                  <c:v>Algeria </c:v>
                </c:pt>
                <c:pt idx="1">
                  <c:v>Bahrain</c:v>
                </c:pt>
                <c:pt idx="2">
                  <c:v>Egypt</c:v>
                </c:pt>
                <c:pt idx="3">
                  <c:v>Iraq</c:v>
                </c:pt>
                <c:pt idx="4">
                  <c:v>Jordan</c:v>
                </c:pt>
                <c:pt idx="5">
                  <c:v>Lebanon</c:v>
                </c:pt>
                <c:pt idx="6">
                  <c:v>Libya </c:v>
                </c:pt>
                <c:pt idx="7">
                  <c:v>Morocco </c:v>
                </c:pt>
                <c:pt idx="8">
                  <c:v>Palestine </c:v>
                </c:pt>
                <c:pt idx="9">
                  <c:v>Sudan</c:v>
                </c:pt>
                <c:pt idx="10">
                  <c:v>Syria </c:v>
                </c:pt>
                <c:pt idx="11">
                  <c:v>Tunisia </c:v>
                </c:pt>
                <c:pt idx="12">
                  <c:v>Yemen </c:v>
                </c:pt>
                <c:pt idx="13">
                  <c:v>Kuwait </c:v>
                </c:pt>
                <c:pt idx="14">
                  <c:v>Qatar</c:v>
                </c:pt>
                <c:pt idx="15">
                  <c:v>KSA</c:v>
                </c:pt>
              </c:strCache>
            </c:strRef>
          </c:cat>
          <c:val>
            <c:numRef>
              <c:f>Sheet3!$F$3:$F$18</c:f>
              <c:numCache>
                <c:formatCode>0%</c:formatCode>
                <c:ptCount val="16"/>
                <c:pt idx="0">
                  <c:v>0.24000000000000002</c:v>
                </c:pt>
                <c:pt idx="1">
                  <c:v>8.0000000000000016E-2</c:v>
                </c:pt>
                <c:pt idx="2">
                  <c:v>0.11</c:v>
                </c:pt>
                <c:pt idx="3">
                  <c:v>0.36000000000000004</c:v>
                </c:pt>
                <c:pt idx="4">
                  <c:v>0.22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0.17500000000000002</c:v>
                </c:pt>
                <c:pt idx="8">
                  <c:v>0.26</c:v>
                </c:pt>
                <c:pt idx="9">
                  <c:v>0.23</c:v>
                </c:pt>
                <c:pt idx="10">
                  <c:v>0.28000000000000008</c:v>
                </c:pt>
                <c:pt idx="11">
                  <c:v>0.12000000000000001</c:v>
                </c:pt>
                <c:pt idx="12">
                  <c:v>0.32500000000000007</c:v>
                </c:pt>
                <c:pt idx="13">
                  <c:v>0.1</c:v>
                </c:pt>
                <c:pt idx="14">
                  <c:v>7.0000000000000021E-2</c:v>
                </c:pt>
                <c:pt idx="15">
                  <c:v>0.1</c:v>
                </c:pt>
              </c:numCache>
            </c:numRef>
          </c:val>
        </c:ser>
        <c:dLbls/>
        <c:axId val="51799552"/>
        <c:axId val="51801088"/>
      </c:barChart>
      <c:catAx>
        <c:axId val="51799552"/>
        <c:scaling>
          <c:orientation val="minMax"/>
        </c:scaling>
        <c:axPos val="b"/>
        <c:numFmt formatCode="General" sourceLinked="0"/>
        <c:tickLblPos val="nextTo"/>
        <c:crossAx val="51801088"/>
        <c:crosses val="autoZero"/>
        <c:auto val="1"/>
        <c:lblAlgn val="ctr"/>
        <c:lblOffset val="100"/>
      </c:catAx>
      <c:valAx>
        <c:axId val="51801088"/>
        <c:scaling>
          <c:orientation val="minMax"/>
        </c:scaling>
        <c:axPos val="l"/>
        <c:majorGridlines/>
        <c:numFmt formatCode="0%" sourceLinked="1"/>
        <c:tickLblPos val="nextTo"/>
        <c:crossAx val="5179955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rgbClr val="C00000"/>
                </a:solidFill>
              </a:rPr>
              <a:t>Egypt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'Distance to target ALL'!$B$3</c:f>
              <c:strCache>
                <c:ptCount val="1"/>
                <c:pt idx="0">
                  <c:v>Total Electricity Generation Capacity (MW), end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18"/>
                <c:pt idx="0">
                  <c:v>Egypt's 2017</c:v>
                </c:pt>
                <c:pt idx="1">
                  <c:v>Egypt 2022 Target</c:v>
                </c:pt>
                <c:pt idx="2">
                  <c:v>Distance to Target 2022</c:v>
                </c:pt>
                <c:pt idx="3">
                  <c:v>Egypt Target 2035</c:v>
                </c:pt>
                <c:pt idx="4">
                  <c:v>Egypt Distance to Target 2035</c:v>
                </c:pt>
                <c:pt idx="5">
                  <c:v>Lebanon 2017</c:v>
                </c:pt>
                <c:pt idx="6">
                  <c:v>Lebanon 2020 Target</c:v>
                </c:pt>
                <c:pt idx="7">
                  <c:v>Lebanon Distance to Target 2020</c:v>
                </c:pt>
                <c:pt idx="8">
                  <c:v>Lebanon Target 2030</c:v>
                </c:pt>
                <c:pt idx="9">
                  <c:v>Lebanon Distance to Target 2030</c:v>
                </c:pt>
                <c:pt idx="10">
                  <c:v>Sudan 2017</c:v>
                </c:pt>
                <c:pt idx="11">
                  <c:v>Sudan 2030 Target</c:v>
                </c:pt>
                <c:pt idx="12">
                  <c:v>Sudan Distance to Target 2030</c:v>
                </c:pt>
                <c:pt idx="13">
                  <c:v>Tunisia 2017</c:v>
                </c:pt>
                <c:pt idx="14">
                  <c:v>Tunisia 2020 Target</c:v>
                </c:pt>
                <c:pt idx="15">
                  <c:v>Tunisia Distance to Target 2020</c:v>
                </c:pt>
                <c:pt idx="16">
                  <c:v>Tunisia Target 2030</c:v>
                </c:pt>
                <c:pt idx="17">
                  <c:v>Tunisia Distance to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ALL'!$C$3:$T$3</c:f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2-4240-B617-70512F027AA5}"/>
            </c:ext>
          </c:extLst>
        </c:ser>
        <c:ser>
          <c:idx val="1"/>
          <c:order val="1"/>
          <c:tx>
            <c:strRef>
              <c:f>'Distance to target ALL'!$B$4</c:f>
              <c:strCache>
                <c:ptCount val="1"/>
                <c:pt idx="0">
                  <c:v>Total Solar and Wind  Capacities (MW)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Egypt's 2017</c:v>
                </c:pt>
                <c:pt idx="1">
                  <c:v>Egypt 2022 Target</c:v>
                </c:pt>
                <c:pt idx="2">
                  <c:v>Egypt Target 2035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ALL'!$C$4:$T$4</c:f>
              <c:numCache>
                <c:formatCode>General</c:formatCode>
                <c:ptCount val="3"/>
                <c:pt idx="0">
                  <c:v>950</c:v>
                </c:pt>
                <c:pt idx="1">
                  <c:v>10020</c:v>
                </c:pt>
                <c:pt idx="2">
                  <c:v>49300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2-4240-B617-70512F027AA5}"/>
            </c:ext>
          </c:extLst>
        </c:ser>
        <c:ser>
          <c:idx val="3"/>
          <c:order val="2"/>
          <c:tx>
            <c:strRef>
              <c:f>'Distance to target ALL'!$B$6</c:f>
              <c:strCache>
                <c:ptCount val="1"/>
                <c:pt idx="0">
                  <c:v>Wind Capacity (MW)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Egypt's 2017</c:v>
                </c:pt>
                <c:pt idx="1">
                  <c:v>Egypt 2022 Target</c:v>
                </c:pt>
                <c:pt idx="2">
                  <c:v>Egypt Target 2035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ALL'!$C$6:$T$6</c:f>
              <c:numCache>
                <c:formatCode>General</c:formatCode>
                <c:ptCount val="3"/>
                <c:pt idx="0">
                  <c:v>810</c:v>
                </c:pt>
                <c:pt idx="1">
                  <c:v>7200</c:v>
                </c:pt>
                <c:pt idx="2">
                  <c:v>21000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12-4240-B617-70512F027AA5}"/>
            </c:ext>
          </c:extLst>
        </c:ser>
        <c:ser>
          <c:idx val="4"/>
          <c:order val="3"/>
          <c:tx>
            <c:strRef>
              <c:f>'Distance to target ALL'!$B$7</c:f>
              <c:strCache>
                <c:ptCount val="1"/>
                <c:pt idx="0">
                  <c:v>Solar PV Capacity (MW)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Egypt's 2017</c:v>
                </c:pt>
                <c:pt idx="1">
                  <c:v>Egypt 2022 Target</c:v>
                </c:pt>
                <c:pt idx="2">
                  <c:v>Egypt Target 2035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ALL'!$C$7:$T$7</c:f>
              <c:numCache>
                <c:formatCode>General</c:formatCode>
                <c:ptCount val="3"/>
                <c:pt idx="0">
                  <c:v>120</c:v>
                </c:pt>
                <c:pt idx="1">
                  <c:v>2800</c:v>
                </c:pt>
                <c:pt idx="2">
                  <c:v>17300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12-4240-B617-70512F027AA5}"/>
            </c:ext>
          </c:extLst>
        </c:ser>
        <c:ser>
          <c:idx val="5"/>
          <c:order val="4"/>
          <c:tx>
            <c:strRef>
              <c:f>'Distance to target ALL'!$B$8</c:f>
              <c:strCache>
                <c:ptCount val="1"/>
                <c:pt idx="0">
                  <c:v>Solar CSP Capacity (MW)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Egypt's 2017</c:v>
                </c:pt>
                <c:pt idx="1">
                  <c:v>Egypt 2022 Target</c:v>
                </c:pt>
                <c:pt idx="2">
                  <c:v>Egypt Target 2035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ALL'!$C$8:$T$8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11000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12-4240-B617-70512F027AA5}"/>
            </c:ext>
          </c:extLst>
        </c:ser>
        <c:dLbls/>
        <c:shape val="box"/>
        <c:axId val="52462336"/>
        <c:axId val="52463872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ALL'!$B$5</c15:sqref>
                        </c15:formulaRef>
                      </c:ext>
                    </c:extLst>
                    <c:strCache>
                      <c:ptCount val="1"/>
                      <c:pt idx="0">
                        <c:v>Total RE Capacity (MW)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3"/>
                      <c:pt idx="0">
                        <c:v>Egypt's 2017</c:v>
                      </c:pt>
                      <c:pt idx="1">
                        <c:v>Egypt 2022 Target</c:v>
                      </c:pt>
                      <c:pt idx="2">
                        <c:v>Egypt Target 2035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ALL'!$C$5:$T$5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3844</c:v>
                      </c:pt>
                      <c:pt idx="1">
                        <c:v>12914</c:v>
                      </c:pt>
                      <c:pt idx="2">
                        <c:v>54000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6312-4240-B617-70512F027AA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ALL'!$B$9</c15:sqref>
                        </c15:formulaRef>
                      </c:ext>
                    </c:extLst>
                    <c:strCache>
                      <c:ptCount val="1"/>
                      <c:pt idx="0">
                        <c:v>Other RE Capacity Target (MW)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3"/>
                      <c:pt idx="0">
                        <c:v>Egypt's 2017</c:v>
                      </c:pt>
                      <c:pt idx="1">
                        <c:v>Egypt 2022 Target</c:v>
                      </c:pt>
                      <c:pt idx="2">
                        <c:v>Egypt Target 2035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ALL'!$C$9:$T$9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2894</c:v>
                      </c:pt>
                      <c:pt idx="1">
                        <c:v>2894</c:v>
                      </c:pt>
                      <c:pt idx="2">
                        <c:v>4700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6312-4240-B617-70512F027AA5}"/>
                  </c:ext>
                </c:extLst>
              </c15:ser>
            </c15:filteredBarSeries>
          </c:ext>
        </c:extLst>
      </c:bar3DChart>
      <c:catAx>
        <c:axId val="524623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3872"/>
        <c:crosses val="autoZero"/>
        <c:auto val="1"/>
        <c:lblAlgn val="ctr"/>
        <c:lblOffset val="100"/>
      </c:catAx>
      <c:valAx>
        <c:axId val="524638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rgbClr val="C00000"/>
                </a:solidFill>
              </a:rPr>
              <a:t>Lebanon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'Distance to target ALL'!$B$3</c:f>
              <c:strCache>
                <c:ptCount val="1"/>
                <c:pt idx="0">
                  <c:v>Total Electricity Generation Capacity (MW), end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18"/>
                <c:pt idx="0">
                  <c:v>Egypt's 2017</c:v>
                </c:pt>
                <c:pt idx="1">
                  <c:v>Egypt 2022 Target</c:v>
                </c:pt>
                <c:pt idx="2">
                  <c:v>Distance to Target 2022</c:v>
                </c:pt>
                <c:pt idx="3">
                  <c:v>Egypt Target 2035</c:v>
                </c:pt>
                <c:pt idx="4">
                  <c:v>Egypt Distance to Target 2035</c:v>
                </c:pt>
                <c:pt idx="5">
                  <c:v>Lebanon 2017</c:v>
                </c:pt>
                <c:pt idx="6">
                  <c:v>Lebanon 2020 Target</c:v>
                </c:pt>
                <c:pt idx="7">
                  <c:v>Lebanon Distance to Target 2020</c:v>
                </c:pt>
                <c:pt idx="8">
                  <c:v>Lebanon Target 2030</c:v>
                </c:pt>
                <c:pt idx="9">
                  <c:v>Lebanon Distance to Target 2030</c:v>
                </c:pt>
                <c:pt idx="10">
                  <c:v>Sudan 2017</c:v>
                </c:pt>
                <c:pt idx="11">
                  <c:v>Sudan 2030 Target</c:v>
                </c:pt>
                <c:pt idx="12">
                  <c:v>Sudan Distance to Target 2030</c:v>
                </c:pt>
                <c:pt idx="13">
                  <c:v>Tunisia 2017</c:v>
                </c:pt>
                <c:pt idx="14">
                  <c:v>Tunisia 2020 Target</c:v>
                </c:pt>
                <c:pt idx="15">
                  <c:v>Tunisia Distance to Target 2020</c:v>
                </c:pt>
                <c:pt idx="16">
                  <c:v>Tunisia Target 2030</c:v>
                </c:pt>
                <c:pt idx="17">
                  <c:v>Tunisia Distance to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ALL'!$C$3:$T$3</c:f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F8-4E7E-8B70-6C297F18D048}"/>
            </c:ext>
          </c:extLst>
        </c:ser>
        <c:ser>
          <c:idx val="1"/>
          <c:order val="1"/>
          <c:tx>
            <c:strRef>
              <c:f>'Distance to target ALL'!$B$4</c:f>
              <c:strCache>
                <c:ptCount val="1"/>
                <c:pt idx="0">
                  <c:v>Total Solar and Wind  Capacities (MW)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Lebanon 2017</c:v>
                </c:pt>
                <c:pt idx="1">
                  <c:v>Lebanon 2020 Target</c:v>
                </c:pt>
                <c:pt idx="2">
                  <c:v>Lebanon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ALL'!$C$4:$T$4</c:f>
              <c:numCache>
                <c:formatCode>General</c:formatCode>
                <c:ptCount val="3"/>
                <c:pt idx="0">
                  <c:v>20.5</c:v>
                </c:pt>
                <c:pt idx="1">
                  <c:v>490</c:v>
                </c:pt>
                <c:pt idx="2">
                  <c:v>1000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F8-4E7E-8B70-6C297F18D048}"/>
            </c:ext>
          </c:extLst>
        </c:ser>
        <c:ser>
          <c:idx val="3"/>
          <c:order val="2"/>
          <c:tx>
            <c:strRef>
              <c:f>'Distance to target ALL'!$B$6</c:f>
              <c:strCache>
                <c:ptCount val="1"/>
                <c:pt idx="0">
                  <c:v>Wind Capacity (MW)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Lebanon 2017</c:v>
                </c:pt>
                <c:pt idx="1">
                  <c:v>Lebanon 2020 Target</c:v>
                </c:pt>
                <c:pt idx="2">
                  <c:v>Lebanon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ALL'!$C$6:$T$6</c:f>
              <c:numCache>
                <c:formatCode>General</c:formatCode>
                <c:ptCount val="3"/>
                <c:pt idx="0">
                  <c:v>0.5</c:v>
                </c:pt>
                <c:pt idx="1">
                  <c:v>200</c:v>
                </c:pt>
                <c:pt idx="2">
                  <c:v>450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F8-4E7E-8B70-6C297F18D048}"/>
            </c:ext>
          </c:extLst>
        </c:ser>
        <c:ser>
          <c:idx val="4"/>
          <c:order val="3"/>
          <c:tx>
            <c:strRef>
              <c:f>'Distance to target ALL'!$B$7</c:f>
              <c:strCache>
                <c:ptCount val="1"/>
                <c:pt idx="0">
                  <c:v>Solar PV Capacity (MW)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Lebanon 2017</c:v>
                </c:pt>
                <c:pt idx="1">
                  <c:v>Lebanon 2020 Target</c:v>
                </c:pt>
                <c:pt idx="2">
                  <c:v>Lebanon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ALL'!$C$7:$T$7</c:f>
              <c:numCache>
                <c:formatCode>General</c:formatCode>
                <c:ptCount val="3"/>
                <c:pt idx="0">
                  <c:v>20</c:v>
                </c:pt>
                <c:pt idx="1">
                  <c:v>240</c:v>
                </c:pt>
                <c:pt idx="2">
                  <c:v>450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F8-4E7E-8B70-6C297F18D048}"/>
            </c:ext>
          </c:extLst>
        </c:ser>
        <c:ser>
          <c:idx val="5"/>
          <c:order val="4"/>
          <c:tx>
            <c:strRef>
              <c:f>'Distance to target ALL'!$B$8</c:f>
              <c:strCache>
                <c:ptCount val="1"/>
                <c:pt idx="0">
                  <c:v>Solar CSP Capacity (MW)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Lebanon 2017</c:v>
                </c:pt>
                <c:pt idx="1">
                  <c:v>Lebanon 2020 Target</c:v>
                </c:pt>
                <c:pt idx="2">
                  <c:v>Lebanon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ALL'!$C$8:$T$8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F8-4E7E-8B70-6C297F18D048}"/>
            </c:ext>
          </c:extLst>
        </c:ser>
        <c:dLbls/>
        <c:shape val="box"/>
        <c:axId val="55641600"/>
        <c:axId val="5564313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ALL'!$B$5</c15:sqref>
                        </c15:formulaRef>
                      </c:ext>
                    </c:extLst>
                    <c:strCache>
                      <c:ptCount val="1"/>
                      <c:pt idx="0">
                        <c:v>Total RE Capacity (MW)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3"/>
                      <c:pt idx="0">
                        <c:v>Lebanon 2017</c:v>
                      </c:pt>
                      <c:pt idx="1">
                        <c:v>Lebanon 2020 Target</c:v>
                      </c:pt>
                      <c:pt idx="2">
                        <c:v>Lebanon Target 2030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ALL'!$C$5:$T$5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273.5</c:v>
                      </c:pt>
                      <c:pt idx="1">
                        <c:v>822.8</c:v>
                      </c:pt>
                      <c:pt idx="2">
                        <c:v>1488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FFF8-4E7E-8B70-6C297F18D04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ALL'!$B$9</c15:sqref>
                        </c15:formulaRef>
                      </c:ext>
                    </c:extLst>
                    <c:strCache>
                      <c:ptCount val="1"/>
                      <c:pt idx="0">
                        <c:v>Other RE Capacity Target (MW)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3"/>
                      <c:pt idx="0">
                        <c:v>Lebanon 2017</c:v>
                      </c:pt>
                      <c:pt idx="1">
                        <c:v>Lebanon 2020 Target</c:v>
                      </c:pt>
                      <c:pt idx="2">
                        <c:v>Lebanon Target 2030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ALL'!$C$9:$T$9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253</c:v>
                      </c:pt>
                      <c:pt idx="1">
                        <c:v>332.8</c:v>
                      </c:pt>
                      <c:pt idx="2">
                        <c:v>488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FFF8-4E7E-8B70-6C297F18D048}"/>
                  </c:ext>
                </c:extLst>
              </c15:ser>
            </c15:filteredBarSeries>
          </c:ext>
        </c:extLst>
      </c:bar3DChart>
      <c:catAx>
        <c:axId val="55641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43136"/>
        <c:crosses val="autoZero"/>
        <c:auto val="1"/>
        <c:lblAlgn val="ctr"/>
        <c:lblOffset val="100"/>
      </c:catAx>
      <c:valAx>
        <c:axId val="55643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41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rgbClr val="C00000"/>
                </a:solidFill>
              </a:rPr>
              <a:t>Sudan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'Distance to target ALL'!$B$3</c:f>
              <c:strCache>
                <c:ptCount val="1"/>
                <c:pt idx="0">
                  <c:v>Total Electricity Generation Capacity (MW), end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18"/>
                <c:pt idx="0">
                  <c:v>Egypt's 2017</c:v>
                </c:pt>
                <c:pt idx="1">
                  <c:v>Egypt 2022 Target</c:v>
                </c:pt>
                <c:pt idx="2">
                  <c:v>Distance to Target 2022</c:v>
                </c:pt>
                <c:pt idx="3">
                  <c:v>Egypt Target 2035</c:v>
                </c:pt>
                <c:pt idx="4">
                  <c:v>Egypt Distance to Target 2035</c:v>
                </c:pt>
                <c:pt idx="5">
                  <c:v>Lebanon 2017</c:v>
                </c:pt>
                <c:pt idx="6">
                  <c:v>Lebanon 2020 Target</c:v>
                </c:pt>
                <c:pt idx="7">
                  <c:v>Lebanon Distance to Target 2020</c:v>
                </c:pt>
                <c:pt idx="8">
                  <c:v>Lebanon Target 2030</c:v>
                </c:pt>
                <c:pt idx="9">
                  <c:v>Lebanon Distance to Target 2030</c:v>
                </c:pt>
                <c:pt idx="10">
                  <c:v>Sudan 2017</c:v>
                </c:pt>
                <c:pt idx="11">
                  <c:v>Sudan 2030 Target</c:v>
                </c:pt>
                <c:pt idx="12">
                  <c:v>Sudan Distance to Target 2030</c:v>
                </c:pt>
                <c:pt idx="13">
                  <c:v>Tunisia 2017</c:v>
                </c:pt>
                <c:pt idx="14">
                  <c:v>Tunisia 2020 Target</c:v>
                </c:pt>
                <c:pt idx="15">
                  <c:v>Tunisia Distance to Target 2020</c:v>
                </c:pt>
                <c:pt idx="16">
                  <c:v>Tunisia Target 2030</c:v>
                </c:pt>
                <c:pt idx="17">
                  <c:v>Tunisia Distance to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ALL'!$C$3:$T$3</c:f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E4-4E81-A7F7-66C1A94B96A1}"/>
            </c:ext>
          </c:extLst>
        </c:ser>
        <c:ser>
          <c:idx val="1"/>
          <c:order val="1"/>
          <c:tx>
            <c:strRef>
              <c:f>'Distance to target ALL'!$B$4</c:f>
              <c:strCache>
                <c:ptCount val="1"/>
                <c:pt idx="0">
                  <c:v>Total Solar and Wind  Capacities (MW)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2"/>
                <c:pt idx="0">
                  <c:v>Sudan 2017</c:v>
                </c:pt>
                <c:pt idx="1">
                  <c:v>Sudan 2030 Target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ALL'!$C$4:$T$4</c:f>
              <c:numCache>
                <c:formatCode>General</c:formatCode>
                <c:ptCount val="2"/>
                <c:pt idx="0">
                  <c:v>12</c:v>
                </c:pt>
                <c:pt idx="1">
                  <c:v>1480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E4-4E81-A7F7-66C1A94B96A1}"/>
            </c:ext>
          </c:extLst>
        </c:ser>
        <c:ser>
          <c:idx val="3"/>
          <c:order val="2"/>
          <c:tx>
            <c:strRef>
              <c:f>'Distance to target ALL'!$B$6</c:f>
              <c:strCache>
                <c:ptCount val="1"/>
                <c:pt idx="0">
                  <c:v>Wind Capacity (MW)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2"/>
                <c:pt idx="0">
                  <c:v>Sudan 2017</c:v>
                </c:pt>
                <c:pt idx="1">
                  <c:v>Sudan 2030 Target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ALL'!$C$6:$T$6</c:f>
              <c:numCache>
                <c:formatCode>General</c:formatCode>
                <c:ptCount val="2"/>
                <c:pt idx="0">
                  <c:v>0</c:v>
                </c:pt>
                <c:pt idx="1">
                  <c:v>680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E4-4E81-A7F7-66C1A94B96A1}"/>
            </c:ext>
          </c:extLst>
        </c:ser>
        <c:ser>
          <c:idx val="4"/>
          <c:order val="3"/>
          <c:tx>
            <c:strRef>
              <c:f>'Distance to target ALL'!$B$7</c:f>
              <c:strCache>
                <c:ptCount val="1"/>
                <c:pt idx="0">
                  <c:v>Solar PV Capacity (MW)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2"/>
                <c:pt idx="0">
                  <c:v>Sudan 2017</c:v>
                </c:pt>
                <c:pt idx="1">
                  <c:v>Sudan 2030 Target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ALL'!$C$7:$T$7</c:f>
              <c:numCache>
                <c:formatCode>General</c:formatCode>
                <c:ptCount val="2"/>
                <c:pt idx="0">
                  <c:v>12</c:v>
                </c:pt>
                <c:pt idx="1">
                  <c:v>750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E4-4E81-A7F7-66C1A94B96A1}"/>
            </c:ext>
          </c:extLst>
        </c:ser>
        <c:ser>
          <c:idx val="5"/>
          <c:order val="4"/>
          <c:tx>
            <c:strRef>
              <c:f>'Distance to target ALL'!$B$8</c:f>
              <c:strCache>
                <c:ptCount val="1"/>
                <c:pt idx="0">
                  <c:v>Solar CSP Capacity (MW)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2"/>
                <c:pt idx="0">
                  <c:v>Sudan 2017</c:v>
                </c:pt>
                <c:pt idx="1">
                  <c:v>Sudan 2030 Target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ALL'!$C$8:$T$8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E4-4E81-A7F7-66C1A94B96A1}"/>
            </c:ext>
          </c:extLst>
        </c:ser>
        <c:dLbls/>
        <c:shape val="box"/>
        <c:axId val="57813248"/>
        <c:axId val="57847808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ALL'!$B$5</c15:sqref>
                        </c15:formulaRef>
                      </c:ext>
                    </c:extLst>
                    <c:strCache>
                      <c:ptCount val="1"/>
                      <c:pt idx="0">
                        <c:v>Total RE Capacity (MW)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2"/>
                      <c:pt idx="0">
                        <c:v>Sudan 2017</c:v>
                      </c:pt>
                      <c:pt idx="1">
                        <c:v>Sudan 2030 Target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ALL'!$C$5:$T$5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1765</c:v>
                      </c:pt>
                      <c:pt idx="1">
                        <c:v>4858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35E4-4E81-A7F7-66C1A94B96A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ALL'!$B$9</c15:sqref>
                        </c15:formulaRef>
                      </c:ext>
                    </c:extLst>
                    <c:strCache>
                      <c:ptCount val="1"/>
                      <c:pt idx="0">
                        <c:v>Other RE Capacity Target (MW)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2"/>
                      <c:pt idx="0">
                        <c:v>Sudan 2017</c:v>
                      </c:pt>
                      <c:pt idx="1">
                        <c:v>Sudan 2030 Target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ALL'!$C$9:$T$9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1753</c:v>
                      </c:pt>
                      <c:pt idx="1">
                        <c:v>3378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35E4-4E81-A7F7-66C1A94B96A1}"/>
                  </c:ext>
                </c:extLst>
              </c15:ser>
            </c15:filteredBarSeries>
          </c:ext>
        </c:extLst>
      </c:bar3DChart>
      <c:catAx>
        <c:axId val="578132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47808"/>
        <c:crosses val="autoZero"/>
        <c:auto val="1"/>
        <c:lblAlgn val="ctr"/>
        <c:lblOffset val="100"/>
      </c:catAx>
      <c:valAx>
        <c:axId val="578478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3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C00000"/>
                </a:solidFill>
              </a:rPr>
              <a:t>Tunisia 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'Distance to target ALL'!$B$3</c:f>
              <c:strCache>
                <c:ptCount val="1"/>
                <c:pt idx="0">
                  <c:v>Total Electricity Generation Capacity (MW), end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18"/>
                <c:pt idx="0">
                  <c:v>Egypt's 2017</c:v>
                </c:pt>
                <c:pt idx="1">
                  <c:v>Egypt 2022 Target</c:v>
                </c:pt>
                <c:pt idx="2">
                  <c:v>Distance to Target 2022</c:v>
                </c:pt>
                <c:pt idx="3">
                  <c:v>Egypt Target 2035</c:v>
                </c:pt>
                <c:pt idx="4">
                  <c:v>Egypt Distance to Target 2035</c:v>
                </c:pt>
                <c:pt idx="5">
                  <c:v>Lebanon 2017</c:v>
                </c:pt>
                <c:pt idx="6">
                  <c:v>Lebanon 2020 Target</c:v>
                </c:pt>
                <c:pt idx="7">
                  <c:v>Lebanon Distance to Target 2020</c:v>
                </c:pt>
                <c:pt idx="8">
                  <c:v>Lebanon Target 2030</c:v>
                </c:pt>
                <c:pt idx="9">
                  <c:v>Lebanon Distance to Target 2030</c:v>
                </c:pt>
                <c:pt idx="10">
                  <c:v>Sudan 2017</c:v>
                </c:pt>
                <c:pt idx="11">
                  <c:v>Sudan 2030 Target</c:v>
                </c:pt>
                <c:pt idx="12">
                  <c:v>Sudan Distance to Target 2030</c:v>
                </c:pt>
                <c:pt idx="13">
                  <c:v>Tunisia 2017</c:v>
                </c:pt>
                <c:pt idx="14">
                  <c:v>Tunisia 2020 Target</c:v>
                </c:pt>
                <c:pt idx="15">
                  <c:v>Tunisia Distance to Target 2020</c:v>
                </c:pt>
                <c:pt idx="16">
                  <c:v>Tunisia Target 2030</c:v>
                </c:pt>
                <c:pt idx="17">
                  <c:v>Tunisia Distance to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ALL'!$C$3:$T$3</c:f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DD-474C-B2B7-802DAEA82856}"/>
            </c:ext>
          </c:extLst>
        </c:ser>
        <c:ser>
          <c:idx val="1"/>
          <c:order val="1"/>
          <c:tx>
            <c:strRef>
              <c:f>'Distance to target ALL'!$B$4</c:f>
              <c:strCache>
                <c:ptCount val="1"/>
                <c:pt idx="0">
                  <c:v>Total Solar and Wind  Capacities (MW)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Tunisia 2017</c:v>
                </c:pt>
                <c:pt idx="1">
                  <c:v>Tunisia 2020 Target</c:v>
                </c:pt>
                <c:pt idx="2">
                  <c:v>Tunisia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ALL'!$C$4:$T$4</c:f>
              <c:numCache>
                <c:formatCode>General</c:formatCode>
                <c:ptCount val="3"/>
                <c:pt idx="0">
                  <c:v>291</c:v>
                </c:pt>
                <c:pt idx="1">
                  <c:v>1315</c:v>
                </c:pt>
                <c:pt idx="2">
                  <c:v>3715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DD-474C-B2B7-802DAEA82856}"/>
            </c:ext>
          </c:extLst>
        </c:ser>
        <c:ser>
          <c:idx val="3"/>
          <c:order val="2"/>
          <c:tx>
            <c:strRef>
              <c:f>'Distance to target ALL'!$B$6</c:f>
              <c:strCache>
                <c:ptCount val="1"/>
                <c:pt idx="0">
                  <c:v>Wind Capacity (MW)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Tunisia 2017</c:v>
                </c:pt>
                <c:pt idx="1">
                  <c:v>Tunisia 2020 Target</c:v>
                </c:pt>
                <c:pt idx="2">
                  <c:v>Tunisia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ALL'!$C$6:$T$6</c:f>
              <c:numCache>
                <c:formatCode>General</c:formatCode>
                <c:ptCount val="3"/>
                <c:pt idx="0">
                  <c:v>245</c:v>
                </c:pt>
                <c:pt idx="1">
                  <c:v>645</c:v>
                </c:pt>
                <c:pt idx="2">
                  <c:v>1755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DD-474C-B2B7-802DAEA82856}"/>
            </c:ext>
          </c:extLst>
        </c:ser>
        <c:ser>
          <c:idx val="4"/>
          <c:order val="3"/>
          <c:tx>
            <c:strRef>
              <c:f>'Distance to target ALL'!$B$7</c:f>
              <c:strCache>
                <c:ptCount val="1"/>
                <c:pt idx="0">
                  <c:v>Solar PV Capacity (MW)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Tunisia 2017</c:v>
                </c:pt>
                <c:pt idx="1">
                  <c:v>Tunisia 2020 Target</c:v>
                </c:pt>
                <c:pt idx="2">
                  <c:v>Tunisia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ALL'!$C$7:$T$7</c:f>
              <c:numCache>
                <c:formatCode>General</c:formatCode>
                <c:ptCount val="3"/>
                <c:pt idx="0">
                  <c:v>46</c:v>
                </c:pt>
                <c:pt idx="1">
                  <c:v>670</c:v>
                </c:pt>
                <c:pt idx="2">
                  <c:v>1510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DD-474C-B2B7-802DAEA82856}"/>
            </c:ext>
          </c:extLst>
        </c:ser>
        <c:ser>
          <c:idx val="5"/>
          <c:order val="4"/>
          <c:tx>
            <c:strRef>
              <c:f>'Distance to target ALL'!$B$8</c:f>
              <c:strCache>
                <c:ptCount val="1"/>
                <c:pt idx="0">
                  <c:v>Solar CSP Capacity (MW)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'Distance to target ALL'!$C$2:$T$2</c:f>
              <c:strCache>
                <c:ptCount val="3"/>
                <c:pt idx="0">
                  <c:v>Tunisia 2017</c:v>
                </c:pt>
                <c:pt idx="1">
                  <c:v>Tunisia 2020 Target</c:v>
                </c:pt>
                <c:pt idx="2">
                  <c:v>Tunisia Target 2030</c:v>
                </c:pt>
              </c:strCache>
              <c:extLst xmlns:c16r2="http://schemas.microsoft.com/office/drawing/2015/06/chart"/>
            </c:strRef>
          </c:cat>
          <c:val>
            <c:numRef>
              <c:f>'Distance to target ALL'!$C$8:$T$8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450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DD-474C-B2B7-802DAEA82856}"/>
            </c:ext>
          </c:extLst>
        </c:ser>
        <c:dLbls/>
        <c:shape val="box"/>
        <c:axId val="57961472"/>
        <c:axId val="5798374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ALL'!$B$5</c15:sqref>
                        </c15:formulaRef>
                      </c:ext>
                    </c:extLst>
                    <c:strCache>
                      <c:ptCount val="1"/>
                      <c:pt idx="0">
                        <c:v>Total RE Capacity (MW)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3"/>
                      <c:pt idx="0">
                        <c:v>Tunisia 2017</c:v>
                      </c:pt>
                      <c:pt idx="1">
                        <c:v>Tunisia 2020 Target</c:v>
                      </c:pt>
                      <c:pt idx="2">
                        <c:v>Tunisia Target 2030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'Distance to target ALL'!$C$5:$T$5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353</c:v>
                      </c:pt>
                      <c:pt idx="1">
                        <c:v>1422</c:v>
                      </c:pt>
                      <c:pt idx="2">
                        <c:v>3877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EADD-474C-B2B7-802DAEA8285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ALL'!$B$9</c15:sqref>
                        </c15:formulaRef>
                      </c:ext>
                    </c:extLst>
                    <c:strCache>
                      <c:ptCount val="1"/>
                      <c:pt idx="0">
                        <c:v>Other RE Capacity Target (MW)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ALL'!$C$2:$T$2</c15:sqref>
                        </c15:formulaRef>
                      </c:ext>
                    </c:extLst>
                    <c:strCache>
                      <c:ptCount val="3"/>
                      <c:pt idx="0">
                        <c:v>Tunisia 2017</c:v>
                      </c:pt>
                      <c:pt idx="1">
                        <c:v>Tunisia 2020 Target</c:v>
                      </c:pt>
                      <c:pt idx="2">
                        <c:v>Tunisia Target 2030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'Distance to target ALL'!$C$9:$T$9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62</c:v>
                      </c:pt>
                      <c:pt idx="1">
                        <c:v>107</c:v>
                      </c:pt>
                      <c:pt idx="2">
                        <c:v>162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EADD-474C-B2B7-802DAEA82856}"/>
                  </c:ext>
                </c:extLst>
              </c15:ser>
            </c15:filteredBarSeries>
          </c:ext>
        </c:extLst>
      </c:bar3DChart>
      <c:catAx>
        <c:axId val="579614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3744"/>
        <c:crosses val="autoZero"/>
        <c:auto val="1"/>
        <c:lblAlgn val="ctr"/>
        <c:lblOffset val="100"/>
      </c:catAx>
      <c:valAx>
        <c:axId val="57983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61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Sheet1!$B$3:$B$14</c:f>
              <c:strCache>
                <c:ptCount val="12"/>
                <c:pt idx="0">
                  <c:v>CTF</c:v>
                </c:pt>
                <c:pt idx="1">
                  <c:v>GEF</c:v>
                </c:pt>
                <c:pt idx="2">
                  <c:v>SCCF</c:v>
                </c:pt>
                <c:pt idx="3">
                  <c:v>AF</c:v>
                </c:pt>
                <c:pt idx="4">
                  <c:v>IKI</c:v>
                </c:pt>
                <c:pt idx="5">
                  <c:v>LCDF</c:v>
                </c:pt>
                <c:pt idx="6">
                  <c:v>GCF</c:v>
                </c:pt>
                <c:pt idx="7">
                  <c:v>ASAP</c:v>
                </c:pt>
                <c:pt idx="8">
                  <c:v>PPCR</c:v>
                </c:pt>
                <c:pt idx="9">
                  <c:v>MDG</c:v>
                </c:pt>
                <c:pt idx="10">
                  <c:v>PMR</c:v>
                </c:pt>
                <c:pt idx="11">
                  <c:v>GCCS</c:v>
                </c:pt>
              </c:strCache>
            </c:strRef>
          </c:cat>
          <c:val>
            <c:numRef>
              <c:f>Sheet1!$C$3:$C$14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83-4F8B-9EE8-576A523E771A}"/>
            </c:ext>
          </c:extLst>
        </c:ser>
        <c:ser>
          <c:idx val="1"/>
          <c:order val="1"/>
          <c:dPt>
            <c:idx val="0"/>
            <c:spPr>
              <a:solidFill>
                <a:schemeClr val="accent2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83-4F8B-9EE8-576A523E771A}"/>
              </c:ext>
            </c:extLst>
          </c:dPt>
          <c:dPt>
            <c:idx val="1"/>
            <c:spPr>
              <a:solidFill>
                <a:schemeClr val="accent2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83-4F8B-9EE8-576A523E771A}"/>
              </c:ext>
            </c:extLst>
          </c:dPt>
          <c:dPt>
            <c:idx val="2"/>
            <c:spPr>
              <a:solidFill>
                <a:schemeClr val="accent2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883-4F8B-9EE8-576A523E771A}"/>
              </c:ext>
            </c:extLst>
          </c:dPt>
          <c:dPt>
            <c:idx val="3"/>
            <c:spPr>
              <a:solidFill>
                <a:schemeClr val="accent2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883-4F8B-9EE8-576A523E771A}"/>
              </c:ext>
            </c:extLst>
          </c:dPt>
          <c:dPt>
            <c:idx val="4"/>
            <c:spPr>
              <a:solidFill>
                <a:schemeClr val="accent2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883-4F8B-9EE8-576A523E771A}"/>
              </c:ext>
            </c:extLst>
          </c:dPt>
          <c:dPt>
            <c:idx val="5"/>
            <c:spPr>
              <a:solidFill>
                <a:schemeClr val="accent2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883-4F8B-9EE8-576A523E771A}"/>
              </c:ext>
            </c:extLst>
          </c:dPt>
          <c:dPt>
            <c:idx val="6"/>
            <c:spPr>
              <a:solidFill>
                <a:schemeClr val="accent2">
                  <a:shade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883-4F8B-9EE8-576A523E771A}"/>
              </c:ext>
            </c:extLst>
          </c:dPt>
          <c:dPt>
            <c:idx val="7"/>
            <c:spPr>
              <a:solidFill>
                <a:schemeClr val="accent2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883-4F8B-9EE8-576A523E771A}"/>
              </c:ext>
            </c:extLst>
          </c:dPt>
          <c:dPt>
            <c:idx val="8"/>
            <c:spPr>
              <a:solidFill>
                <a:schemeClr val="accent2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883-4F8B-9EE8-576A523E771A}"/>
              </c:ext>
            </c:extLst>
          </c:dPt>
          <c:dPt>
            <c:idx val="9"/>
            <c:spPr>
              <a:solidFill>
                <a:schemeClr val="accent2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883-4F8B-9EE8-576A523E771A}"/>
              </c:ext>
            </c:extLst>
          </c:dPt>
          <c:dPt>
            <c:idx val="10"/>
            <c:spPr>
              <a:solidFill>
                <a:schemeClr val="accent2">
                  <a:shade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883-4F8B-9EE8-576A523E771A}"/>
              </c:ext>
            </c:extLst>
          </c:dPt>
          <c:dPt>
            <c:idx val="11"/>
            <c:spPr>
              <a:solidFill>
                <a:schemeClr val="accent2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883-4F8B-9EE8-576A523E771A}"/>
              </c:ext>
            </c:extLst>
          </c:dPt>
          <c:dLbls>
            <c:dLbl>
              <c:idx val="11"/>
              <c:layout>
                <c:manualLayout>
                  <c:x val="0.14793064361128624"/>
                  <c:y val="-3.7864393546561646E-3"/>
                </c:manualLayout>
              </c:layout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883-4F8B-9EE8-576A523E77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Sheet1!$B$3:$B$14</c:f>
              <c:strCache>
                <c:ptCount val="12"/>
                <c:pt idx="0">
                  <c:v>CTF</c:v>
                </c:pt>
                <c:pt idx="1">
                  <c:v>GEF</c:v>
                </c:pt>
                <c:pt idx="2">
                  <c:v>SCCF</c:v>
                </c:pt>
                <c:pt idx="3">
                  <c:v>AF</c:v>
                </c:pt>
                <c:pt idx="4">
                  <c:v>IKI</c:v>
                </c:pt>
                <c:pt idx="5">
                  <c:v>LCDF</c:v>
                </c:pt>
                <c:pt idx="6">
                  <c:v>GCF</c:v>
                </c:pt>
                <c:pt idx="7">
                  <c:v>ASAP</c:v>
                </c:pt>
                <c:pt idx="8">
                  <c:v>PPCR</c:v>
                </c:pt>
                <c:pt idx="9">
                  <c:v>MDG</c:v>
                </c:pt>
                <c:pt idx="10">
                  <c:v>PMR</c:v>
                </c:pt>
                <c:pt idx="11">
                  <c:v>GCCS</c:v>
                </c:pt>
              </c:strCache>
            </c:strRef>
          </c:cat>
          <c:val>
            <c:numRef>
              <c:f>Sheet1!$D$3:$D$14</c:f>
              <c:numCache>
                <c:formatCode>0%</c:formatCode>
                <c:ptCount val="12"/>
                <c:pt idx="0">
                  <c:v>0.68883580376135323</c:v>
                </c:pt>
                <c:pt idx="1">
                  <c:v>9.0682716007698255E-2</c:v>
                </c:pt>
                <c:pt idx="2">
                  <c:v>4.0525711584562904E-2</c:v>
                </c:pt>
                <c:pt idx="3">
                  <c:v>3.2599520545632574E-2</c:v>
                </c:pt>
                <c:pt idx="4">
                  <c:v>3.2599520545632574E-2</c:v>
                </c:pt>
                <c:pt idx="5">
                  <c:v>3.3460512543471654E-2</c:v>
                </c:pt>
                <c:pt idx="6">
                  <c:v>3.317351521085863E-2</c:v>
                </c:pt>
                <c:pt idx="7">
                  <c:v>1.9414525441469429E-2</c:v>
                </c:pt>
                <c:pt idx="8">
                  <c:v>1.6038086234257353E-2</c:v>
                </c:pt>
                <c:pt idx="9">
                  <c:v>6.4152344937029419E-3</c:v>
                </c:pt>
                <c:pt idx="10">
                  <c:v>3.4186446973022248E-3</c:v>
                </c:pt>
                <c:pt idx="11">
                  <c:v>2.8362089340581405E-3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883-4F8B-9EE8-576A523E771A}"/>
            </c:ext>
          </c:extLst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eg"/><Relationship Id="rId2" Type="http://schemas.openxmlformats.org/officeDocument/2006/relationships/image" Target="../media/image271.jpeg"/><Relationship Id="rId1" Type="http://schemas.openxmlformats.org/officeDocument/2006/relationships/image" Target="../media/image261.png"/><Relationship Id="rId5" Type="http://schemas.openxmlformats.org/officeDocument/2006/relationships/image" Target="../media/image221.jpeg"/><Relationship Id="rId4" Type="http://schemas.openxmlformats.org/officeDocument/2006/relationships/image" Target="../media/image29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5A28E-23B8-47EB-BABE-FB8EFD8C4A8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75E878-B126-48E6-BB0A-688DE99D214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Knowledge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gm:t>
    </dgm:pt>
    <dgm:pt modelId="{1E9731C7-E825-4DDE-8298-65E5BC67A875}" type="parTrans" cxnId="{AF44BDC8-BA93-47A1-9C3E-3AC5E333796E}">
      <dgm:prSet/>
      <dgm:spPr/>
      <dgm:t>
        <a:bodyPr/>
        <a:lstStyle/>
        <a:p>
          <a:endParaRPr lang="en-US"/>
        </a:p>
      </dgm:t>
    </dgm:pt>
    <dgm:pt modelId="{12F4DDCA-6C67-4BE4-B8FF-EF8D2756BCD4}" type="sibTrans" cxnId="{AF44BDC8-BA93-47A1-9C3E-3AC5E333796E}">
      <dgm:prSet/>
      <dgm:spPr/>
      <dgm:t>
        <a:bodyPr/>
        <a:lstStyle/>
        <a:p>
          <a:endParaRPr lang="en-US"/>
        </a:p>
      </dgm:t>
    </dgm:pt>
    <dgm:pt modelId="{F16AB159-8C59-4359-A3C1-ADFF7846736B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Replicability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gm:t>
    </dgm:pt>
    <dgm:pt modelId="{0CDD997E-E6BB-4577-A9DD-5A5E1389CB16}" type="parTrans" cxnId="{2C4D93BC-3B23-423D-A663-331CECE7E00A}">
      <dgm:prSet/>
      <dgm:spPr/>
      <dgm:t>
        <a:bodyPr/>
        <a:lstStyle/>
        <a:p>
          <a:endParaRPr lang="en-US"/>
        </a:p>
      </dgm:t>
    </dgm:pt>
    <dgm:pt modelId="{5EA8DE5A-0502-46B6-ADC7-050BB2567EA0}" type="sibTrans" cxnId="{2C4D93BC-3B23-423D-A663-331CECE7E00A}">
      <dgm:prSet/>
      <dgm:spPr/>
      <dgm:t>
        <a:bodyPr/>
        <a:lstStyle/>
        <a:p>
          <a:endParaRPr lang="en-US"/>
        </a:p>
      </dgm:t>
    </dgm:pt>
    <dgm:pt modelId="{94F630FC-9468-4162-B305-C34146C36F2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Leadership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gm:t>
    </dgm:pt>
    <dgm:pt modelId="{CFCF35B0-62B2-40C9-B94F-6D63A85E0363}" type="parTrans" cxnId="{CA1C9862-8B43-4FF7-9C32-4BA36B0C455C}">
      <dgm:prSet/>
      <dgm:spPr/>
      <dgm:t>
        <a:bodyPr/>
        <a:lstStyle/>
        <a:p>
          <a:endParaRPr lang="en-US"/>
        </a:p>
      </dgm:t>
    </dgm:pt>
    <dgm:pt modelId="{98B44A8A-C994-45EC-918F-C82F596A1CB7}" type="sibTrans" cxnId="{CA1C9862-8B43-4FF7-9C32-4BA36B0C455C}">
      <dgm:prSet/>
      <dgm:spPr/>
      <dgm:t>
        <a:bodyPr/>
        <a:lstStyle/>
        <a:p>
          <a:endParaRPr lang="en-US"/>
        </a:p>
      </dgm:t>
    </dgm:pt>
    <dgm:pt modelId="{8C4D8B29-F4A8-4D43-A9B9-99D95B75D86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Partnership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gm:t>
    </dgm:pt>
    <dgm:pt modelId="{55AB3447-28DA-43CC-AEBE-901312D20FA2}" type="parTrans" cxnId="{A19AAF56-7DEC-4529-872B-9059BB9F4FAD}">
      <dgm:prSet/>
      <dgm:spPr/>
      <dgm:t>
        <a:bodyPr/>
        <a:lstStyle/>
        <a:p>
          <a:endParaRPr lang="en-US"/>
        </a:p>
      </dgm:t>
    </dgm:pt>
    <dgm:pt modelId="{363BD5E1-7CDA-4C1E-B68A-FB68622635AD}" type="sibTrans" cxnId="{A19AAF56-7DEC-4529-872B-9059BB9F4FAD}">
      <dgm:prSet/>
      <dgm:spPr/>
      <dgm:t>
        <a:bodyPr/>
        <a:lstStyle/>
        <a:p>
          <a:endParaRPr lang="en-US"/>
        </a:p>
      </dgm:t>
    </dgm:pt>
    <dgm:pt modelId="{4C76815F-12E1-41E3-9FC5-51CD31CD712F}" type="pres">
      <dgm:prSet presAssocID="{EDB5A28E-23B8-47EB-BABE-FB8EFD8C4A84}" presName="Name0" presStyleCnt="0">
        <dgm:presLayoutVars>
          <dgm:dir/>
          <dgm:animLvl val="lvl"/>
          <dgm:resizeHandles val="exact"/>
        </dgm:presLayoutVars>
      </dgm:prSet>
      <dgm:spPr/>
    </dgm:pt>
    <dgm:pt modelId="{EB02A152-3947-49D1-AEBD-4718B76E5D3F}" type="pres">
      <dgm:prSet presAssocID="{E575E878-B126-48E6-BB0A-688DE99D214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90C4275-3B08-4592-8254-7678B36C8A7A}" type="pres">
      <dgm:prSet presAssocID="{12F4DDCA-6C67-4BE4-B8FF-EF8D2756BCD4}" presName="parTxOnlySpace" presStyleCnt="0"/>
      <dgm:spPr/>
    </dgm:pt>
    <dgm:pt modelId="{4CDF8D66-B3EF-4ED6-A084-0A9CD66EEF98}" type="pres">
      <dgm:prSet presAssocID="{8C4D8B29-F4A8-4D43-A9B9-99D95B75D86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A0E38-00D5-4545-902F-78CD112B7018}" type="pres">
      <dgm:prSet presAssocID="{363BD5E1-7CDA-4C1E-B68A-FB68622635AD}" presName="parTxOnlySpace" presStyleCnt="0"/>
      <dgm:spPr/>
    </dgm:pt>
    <dgm:pt modelId="{F328F97C-2622-40F6-9977-543905A1AEE4}" type="pres">
      <dgm:prSet presAssocID="{F16AB159-8C59-4359-A3C1-ADFF7846736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D8B3-52EC-4CAC-A562-E3C84F833651}" type="pres">
      <dgm:prSet presAssocID="{5EA8DE5A-0502-46B6-ADC7-050BB2567EA0}" presName="parTxOnlySpace" presStyleCnt="0"/>
      <dgm:spPr/>
    </dgm:pt>
    <dgm:pt modelId="{6C0C4788-7B4F-4D62-B51B-C54DDD896BDB}" type="pres">
      <dgm:prSet presAssocID="{94F630FC-9468-4162-B305-C34146C36F2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C4D93BC-3B23-423D-A663-331CECE7E00A}" srcId="{EDB5A28E-23B8-47EB-BABE-FB8EFD8C4A84}" destId="{F16AB159-8C59-4359-A3C1-ADFF7846736B}" srcOrd="2" destOrd="0" parTransId="{0CDD997E-E6BB-4577-A9DD-5A5E1389CB16}" sibTransId="{5EA8DE5A-0502-46B6-ADC7-050BB2567EA0}"/>
    <dgm:cxn modelId="{CA1C9862-8B43-4FF7-9C32-4BA36B0C455C}" srcId="{EDB5A28E-23B8-47EB-BABE-FB8EFD8C4A84}" destId="{94F630FC-9468-4162-B305-C34146C36F24}" srcOrd="3" destOrd="0" parTransId="{CFCF35B0-62B2-40C9-B94F-6D63A85E0363}" sibTransId="{98B44A8A-C994-45EC-918F-C82F596A1CB7}"/>
    <dgm:cxn modelId="{AF44BDC8-BA93-47A1-9C3E-3AC5E333796E}" srcId="{EDB5A28E-23B8-47EB-BABE-FB8EFD8C4A84}" destId="{E575E878-B126-48E6-BB0A-688DE99D2144}" srcOrd="0" destOrd="0" parTransId="{1E9731C7-E825-4DDE-8298-65E5BC67A875}" sibTransId="{12F4DDCA-6C67-4BE4-B8FF-EF8D2756BCD4}"/>
    <dgm:cxn modelId="{A1B5A337-9470-464F-BA8E-B33ADDC131CF}" type="presOf" srcId="{E575E878-B126-48E6-BB0A-688DE99D2144}" destId="{EB02A152-3947-49D1-AEBD-4718B76E5D3F}" srcOrd="0" destOrd="0" presId="urn:microsoft.com/office/officeart/2005/8/layout/chevron1"/>
    <dgm:cxn modelId="{6A2C1C7A-CA97-4E7B-BB7A-322C03E39900}" type="presOf" srcId="{94F630FC-9468-4162-B305-C34146C36F24}" destId="{6C0C4788-7B4F-4D62-B51B-C54DDD896BDB}" srcOrd="0" destOrd="0" presId="urn:microsoft.com/office/officeart/2005/8/layout/chevron1"/>
    <dgm:cxn modelId="{897EC304-D2AF-44DF-BBCF-4C4702E8C6DF}" type="presOf" srcId="{8C4D8B29-F4A8-4D43-A9B9-99D95B75D869}" destId="{4CDF8D66-B3EF-4ED6-A084-0A9CD66EEF98}" srcOrd="0" destOrd="0" presId="urn:microsoft.com/office/officeart/2005/8/layout/chevron1"/>
    <dgm:cxn modelId="{5127E130-93E7-4D9F-B0BC-F69EDA882D09}" type="presOf" srcId="{EDB5A28E-23B8-47EB-BABE-FB8EFD8C4A84}" destId="{4C76815F-12E1-41E3-9FC5-51CD31CD712F}" srcOrd="0" destOrd="0" presId="urn:microsoft.com/office/officeart/2005/8/layout/chevron1"/>
    <dgm:cxn modelId="{A19AAF56-7DEC-4529-872B-9059BB9F4FAD}" srcId="{EDB5A28E-23B8-47EB-BABE-FB8EFD8C4A84}" destId="{8C4D8B29-F4A8-4D43-A9B9-99D95B75D869}" srcOrd="1" destOrd="0" parTransId="{55AB3447-28DA-43CC-AEBE-901312D20FA2}" sibTransId="{363BD5E1-7CDA-4C1E-B68A-FB68622635AD}"/>
    <dgm:cxn modelId="{98E02D8A-9E32-4FBF-8EF8-9ACF618505AC}" type="presOf" srcId="{F16AB159-8C59-4359-A3C1-ADFF7846736B}" destId="{F328F97C-2622-40F6-9977-543905A1AEE4}" srcOrd="0" destOrd="0" presId="urn:microsoft.com/office/officeart/2005/8/layout/chevron1"/>
    <dgm:cxn modelId="{DEB8A539-F326-4D46-B5C7-E44287C02530}" type="presParOf" srcId="{4C76815F-12E1-41E3-9FC5-51CD31CD712F}" destId="{EB02A152-3947-49D1-AEBD-4718B76E5D3F}" srcOrd="0" destOrd="0" presId="urn:microsoft.com/office/officeart/2005/8/layout/chevron1"/>
    <dgm:cxn modelId="{DDC4FB37-35A0-456A-AB71-F7ECC44B2EA1}" type="presParOf" srcId="{4C76815F-12E1-41E3-9FC5-51CD31CD712F}" destId="{590C4275-3B08-4592-8254-7678B36C8A7A}" srcOrd="1" destOrd="0" presId="urn:microsoft.com/office/officeart/2005/8/layout/chevron1"/>
    <dgm:cxn modelId="{5863709D-56CD-4459-9129-65EC8EB7B44F}" type="presParOf" srcId="{4C76815F-12E1-41E3-9FC5-51CD31CD712F}" destId="{4CDF8D66-B3EF-4ED6-A084-0A9CD66EEF98}" srcOrd="2" destOrd="0" presId="urn:microsoft.com/office/officeart/2005/8/layout/chevron1"/>
    <dgm:cxn modelId="{ADB6D2F0-94B6-4128-8D1C-445C3C351650}" type="presParOf" srcId="{4C76815F-12E1-41E3-9FC5-51CD31CD712F}" destId="{642A0E38-00D5-4545-902F-78CD112B7018}" srcOrd="3" destOrd="0" presId="urn:microsoft.com/office/officeart/2005/8/layout/chevron1"/>
    <dgm:cxn modelId="{ABE297BB-AC7A-435F-AAB4-A347348B9139}" type="presParOf" srcId="{4C76815F-12E1-41E3-9FC5-51CD31CD712F}" destId="{F328F97C-2622-40F6-9977-543905A1AEE4}" srcOrd="4" destOrd="0" presId="urn:microsoft.com/office/officeart/2005/8/layout/chevron1"/>
    <dgm:cxn modelId="{DF3ECE40-145F-484B-8D38-11C8EDDE0881}" type="presParOf" srcId="{4C76815F-12E1-41E3-9FC5-51CD31CD712F}" destId="{6BC4D8B3-52EC-4CAC-A562-E3C84F833651}" srcOrd="5" destOrd="0" presId="urn:microsoft.com/office/officeart/2005/8/layout/chevron1"/>
    <dgm:cxn modelId="{8971F8E1-4B64-458D-8FB2-1F7A829F1AC2}" type="presParOf" srcId="{4C76815F-12E1-41E3-9FC5-51CD31CD712F}" destId="{6C0C4788-7B4F-4D62-B51B-C54DDD896BD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6CCBA-6D09-48D1-8FBD-5948D88310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14371-4187-43A8-8339-878024A785B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Intergovernmental Organization with 17 Member States</a:t>
          </a:r>
          <a:endParaRPr lang="en-US" sz="2400" b="1" dirty="0">
            <a:solidFill>
              <a:schemeClr val="tx1"/>
            </a:solidFill>
          </a:endParaRPr>
        </a:p>
      </dgm:t>
    </dgm:pt>
    <dgm:pt modelId="{DCCDE052-9061-4489-A121-BE8F08395903}" type="parTrans" cxnId="{CBBB7005-A1D4-4558-8A1E-3CBCE88463C6}">
      <dgm:prSet/>
      <dgm:spPr/>
      <dgm:t>
        <a:bodyPr/>
        <a:lstStyle/>
        <a:p>
          <a:endParaRPr lang="en-US"/>
        </a:p>
      </dgm:t>
    </dgm:pt>
    <dgm:pt modelId="{596ED73C-9756-4C5B-B7D2-706EADD859D2}" type="sibTrans" cxnId="{CBBB7005-A1D4-4558-8A1E-3CBCE88463C6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BCA01561-EDDA-49B3-878B-6FF76B45C9C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The technical arm of the League of Arab States</a:t>
          </a:r>
          <a:endParaRPr lang="en-US" sz="2400" b="1" dirty="0">
            <a:solidFill>
              <a:schemeClr val="tx1"/>
            </a:solidFill>
          </a:endParaRPr>
        </a:p>
      </dgm:t>
    </dgm:pt>
    <dgm:pt modelId="{5F212C79-3ED5-4D64-8AA7-36BEFA302CFE}" type="parTrans" cxnId="{7B31F975-B7E2-48D6-B72B-9112C54AF140}">
      <dgm:prSet/>
      <dgm:spPr/>
      <dgm:t>
        <a:bodyPr/>
        <a:lstStyle/>
        <a:p>
          <a:endParaRPr lang="en-US"/>
        </a:p>
      </dgm:t>
    </dgm:pt>
    <dgm:pt modelId="{EFCC6AE2-FCF7-4F58-8E69-654B1BA0268D}" type="sibTrans" cxnId="{7B31F975-B7E2-48D6-B72B-9112C54AF140}">
      <dgm:prSet/>
      <dgm:spPr/>
      <dgm:t>
        <a:bodyPr/>
        <a:lstStyle/>
        <a:p>
          <a:endParaRPr lang="en-US"/>
        </a:p>
      </dgm:t>
    </dgm:pt>
    <dgm:pt modelId="{6973478F-864F-44E2-8131-892B4FD58C1B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b="1" i="0" dirty="0" smtClean="0">
              <a:solidFill>
                <a:schemeClr val="tx1"/>
              </a:solidFill>
            </a:rPr>
            <a:t>A leader in clean energy policy dialogues, strategies, technologies and capacity development</a:t>
          </a:r>
          <a:endParaRPr lang="en-US" sz="2400" b="1" dirty="0" smtClean="0">
            <a:solidFill>
              <a:schemeClr val="tx1"/>
            </a:solidFill>
          </a:endParaRPr>
        </a:p>
      </dgm:t>
    </dgm:pt>
    <dgm:pt modelId="{63703076-C40E-412E-8A72-C78572467806}" type="parTrans" cxnId="{7E93B308-2FEA-4B2A-A7D5-7387E4467E86}">
      <dgm:prSet/>
      <dgm:spPr/>
      <dgm:t>
        <a:bodyPr/>
        <a:lstStyle/>
        <a:p>
          <a:endParaRPr lang="en-US"/>
        </a:p>
      </dgm:t>
    </dgm:pt>
    <dgm:pt modelId="{7D9EDE33-579A-490E-9628-6792A4797BC1}" type="sibTrans" cxnId="{7E93B308-2FEA-4B2A-A7D5-7387E4467E86}">
      <dgm:prSet/>
      <dgm:spPr/>
      <dgm:t>
        <a:bodyPr/>
        <a:lstStyle/>
        <a:p>
          <a:endParaRPr lang="en-US"/>
        </a:p>
      </dgm:t>
    </dgm:pt>
    <dgm:pt modelId="{A219099A-9E4B-48E7-B1B2-3C6CDF16C2D3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Secretariat in Cairo, Egypt with regional antennas and a pool of short-term experts</a:t>
          </a:r>
          <a:endParaRPr lang="en-US" sz="2400" b="1" dirty="0">
            <a:solidFill>
              <a:schemeClr val="tx1"/>
            </a:solidFill>
          </a:endParaRPr>
        </a:p>
      </dgm:t>
    </dgm:pt>
    <dgm:pt modelId="{0BB3DE9E-406A-4500-ACD1-3DA182615170}" type="parTrans" cxnId="{C5767778-A62F-4F88-A9E0-55C4CB9362DE}">
      <dgm:prSet/>
      <dgm:spPr/>
      <dgm:t>
        <a:bodyPr/>
        <a:lstStyle/>
        <a:p>
          <a:endParaRPr lang="en-US"/>
        </a:p>
      </dgm:t>
    </dgm:pt>
    <dgm:pt modelId="{08D8D073-BC22-4DAD-A007-26256BFDEE64}" type="sibTrans" cxnId="{C5767778-A62F-4F88-A9E0-55C4CB9362DE}">
      <dgm:prSet/>
      <dgm:spPr/>
      <dgm:t>
        <a:bodyPr/>
        <a:lstStyle/>
        <a:p>
          <a:endParaRPr lang="en-US"/>
        </a:p>
      </dgm:t>
    </dgm:pt>
    <dgm:pt modelId="{EAFE8D2A-E95E-43E8-841E-8B27C3BAC33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The first regional renewable energy and energy efficiency centers across the world</a:t>
          </a:r>
          <a:endParaRPr lang="en-US" sz="2400" b="1" dirty="0">
            <a:solidFill>
              <a:schemeClr val="tx1"/>
            </a:solidFill>
          </a:endParaRPr>
        </a:p>
      </dgm:t>
    </dgm:pt>
    <dgm:pt modelId="{DF06D9EF-6D7B-407F-A93A-5D6DE35620FA}" type="parTrans" cxnId="{0632370B-272E-4AFD-AF16-7AF2F4F449A6}">
      <dgm:prSet/>
      <dgm:spPr/>
      <dgm:t>
        <a:bodyPr/>
        <a:lstStyle/>
        <a:p>
          <a:endParaRPr lang="en-US"/>
        </a:p>
      </dgm:t>
    </dgm:pt>
    <dgm:pt modelId="{874C5D72-88F8-4F6B-8EBB-3AEE7DD86C83}" type="sibTrans" cxnId="{0632370B-272E-4AFD-AF16-7AF2F4F449A6}">
      <dgm:prSet/>
      <dgm:spPr/>
      <dgm:t>
        <a:bodyPr/>
        <a:lstStyle/>
        <a:p>
          <a:endParaRPr lang="en-US"/>
        </a:p>
      </dgm:t>
    </dgm:pt>
    <dgm:pt modelId="{4B8CB0F0-2B40-42B8-89A1-817896A1D7A4}" type="pres">
      <dgm:prSet presAssocID="{2396CCBA-6D09-48D1-8FBD-5948D88310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EF47D4-FC42-4965-8882-881CC92FBB96}" type="pres">
      <dgm:prSet presAssocID="{2396CCBA-6D09-48D1-8FBD-5948D883105E}" presName="Name1" presStyleCnt="0"/>
      <dgm:spPr/>
    </dgm:pt>
    <dgm:pt modelId="{BE768E2A-B380-4D50-B437-046D12D29272}" type="pres">
      <dgm:prSet presAssocID="{2396CCBA-6D09-48D1-8FBD-5948D883105E}" presName="cycle" presStyleCnt="0"/>
      <dgm:spPr/>
    </dgm:pt>
    <dgm:pt modelId="{BF7BA309-0A31-4683-A7BC-5B8336F19390}" type="pres">
      <dgm:prSet presAssocID="{2396CCBA-6D09-48D1-8FBD-5948D883105E}" presName="srcNode" presStyleLbl="node1" presStyleIdx="0" presStyleCnt="5"/>
      <dgm:spPr/>
    </dgm:pt>
    <dgm:pt modelId="{8DD74C2A-F56D-496A-AE06-5EE2355F6633}" type="pres">
      <dgm:prSet presAssocID="{2396CCBA-6D09-48D1-8FBD-5948D883105E}" presName="conn" presStyleLbl="parChTrans1D2" presStyleIdx="0" presStyleCnt="1" custLinFactNeighborX="-151" custLinFactNeighborY="-1108"/>
      <dgm:spPr/>
      <dgm:t>
        <a:bodyPr/>
        <a:lstStyle/>
        <a:p>
          <a:endParaRPr lang="en-US"/>
        </a:p>
      </dgm:t>
    </dgm:pt>
    <dgm:pt modelId="{E9BD03F4-6E02-42FD-B5F0-078CC8B4A0F9}" type="pres">
      <dgm:prSet presAssocID="{2396CCBA-6D09-48D1-8FBD-5948D883105E}" presName="extraNode" presStyleLbl="node1" presStyleIdx="0" presStyleCnt="5"/>
      <dgm:spPr/>
    </dgm:pt>
    <dgm:pt modelId="{0BF82DF8-EF06-4DE0-9894-EE80AF9B07EE}" type="pres">
      <dgm:prSet presAssocID="{2396CCBA-6D09-48D1-8FBD-5948D883105E}" presName="dstNode" presStyleLbl="node1" presStyleIdx="0" presStyleCnt="5"/>
      <dgm:spPr/>
    </dgm:pt>
    <dgm:pt modelId="{852A010B-4937-41F0-B216-CE1AAD26AFA3}" type="pres">
      <dgm:prSet presAssocID="{60714371-4187-43A8-8339-878024A785BF}" presName="text_1" presStyleLbl="node1" presStyleIdx="0" presStyleCnt="5" custScaleY="140753" custLinFactNeighborX="24106" custLinFactNeighborY="1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26C48-CF96-4D9B-B04B-A2C8083EE067}" type="pres">
      <dgm:prSet presAssocID="{60714371-4187-43A8-8339-878024A785BF}" presName="accent_1" presStyleCnt="0"/>
      <dgm:spPr/>
    </dgm:pt>
    <dgm:pt modelId="{B1EAB0F5-9049-4995-84CB-7547AFADAEDD}" type="pres">
      <dgm:prSet presAssocID="{60714371-4187-43A8-8339-878024A785BF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02F7BFC-3E75-446D-9691-51EFAAE158C5}" type="pres">
      <dgm:prSet presAssocID="{BCA01561-EDDA-49B3-878B-6FF76B45C9CB}" presName="text_2" presStyleLbl="node1" presStyleIdx="1" presStyleCnt="5" custScaleY="134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C05EF-EE2C-4563-BC5D-69A05EECE950}" type="pres">
      <dgm:prSet presAssocID="{BCA01561-EDDA-49B3-878B-6FF76B45C9CB}" presName="accent_2" presStyleCnt="0"/>
      <dgm:spPr/>
    </dgm:pt>
    <dgm:pt modelId="{6220BE86-2FCE-4D39-B09D-36B21730E861}" type="pres">
      <dgm:prSet presAssocID="{BCA01561-EDDA-49B3-878B-6FF76B45C9CB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B45F69D6-E43C-4857-9A12-30B7D68914FC}" type="pres">
      <dgm:prSet presAssocID="{6973478F-864F-44E2-8131-892B4FD58C1B}" presName="text_3" presStyleLbl="node1" presStyleIdx="2" presStyleCnt="5" custScaleY="17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A8826-4E64-4DAC-99EA-60192FF4DED1}" type="pres">
      <dgm:prSet presAssocID="{6973478F-864F-44E2-8131-892B4FD58C1B}" presName="accent_3" presStyleCnt="0"/>
      <dgm:spPr/>
    </dgm:pt>
    <dgm:pt modelId="{A04FA392-9360-475B-B9CF-818D63AE7046}" type="pres">
      <dgm:prSet presAssocID="{6973478F-864F-44E2-8131-892B4FD58C1B}" presName="accentRepeatNode" presStyleLbl="solidFgAcc1" presStyleIdx="2" presStyleCnt="5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441E07B2-B604-4A14-8A86-11985F1B5A09}" type="pres">
      <dgm:prSet presAssocID="{EAFE8D2A-E95E-43E8-841E-8B27C3BAC33C}" presName="text_4" presStyleLbl="node1" presStyleIdx="3" presStyleCnt="5" custScaleY="139686" custLinFactNeighborX="-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E408-655D-43EB-B4B6-FFB6133243EA}" type="pres">
      <dgm:prSet presAssocID="{EAFE8D2A-E95E-43E8-841E-8B27C3BAC33C}" presName="accent_4" presStyleCnt="0"/>
      <dgm:spPr/>
    </dgm:pt>
    <dgm:pt modelId="{7239316C-664D-41C5-9909-F5138EC2FCF3}" type="pres">
      <dgm:prSet presAssocID="{EAFE8D2A-E95E-43E8-841E-8B27C3BAC33C}" presName="accentRepeatNode" presStyleLbl="solidFgAcc1" presStyleIdx="3" presStyleCnt="5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75940356-DA36-4274-B4FC-FB37557CF944}" type="pres">
      <dgm:prSet presAssocID="{A219099A-9E4B-48E7-B1B2-3C6CDF16C2D3}" presName="text_5" presStyleLbl="node1" presStyleIdx="4" presStyleCnt="5" custScaleY="157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95D0B-DAC4-4AE8-8309-EAE84969196E}" type="pres">
      <dgm:prSet presAssocID="{A219099A-9E4B-48E7-B1B2-3C6CDF16C2D3}" presName="accent_5" presStyleCnt="0"/>
      <dgm:spPr/>
    </dgm:pt>
    <dgm:pt modelId="{9E6859C3-9586-406E-89FB-EF7DE8495BE6}" type="pres">
      <dgm:prSet presAssocID="{A219099A-9E4B-48E7-B1B2-3C6CDF16C2D3}" presName="accentRepeatNode" presStyleLbl="solidFgAcc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</dgm:ptLst>
  <dgm:cxnLst>
    <dgm:cxn modelId="{19F549A2-44BF-48DB-B529-6F308F8900E9}" type="presOf" srcId="{6973478F-864F-44E2-8131-892B4FD58C1B}" destId="{B45F69D6-E43C-4857-9A12-30B7D68914FC}" srcOrd="0" destOrd="0" presId="urn:microsoft.com/office/officeart/2008/layout/VerticalCurvedList"/>
    <dgm:cxn modelId="{7B31F975-B7E2-48D6-B72B-9112C54AF140}" srcId="{2396CCBA-6D09-48D1-8FBD-5948D883105E}" destId="{BCA01561-EDDA-49B3-878B-6FF76B45C9CB}" srcOrd="1" destOrd="0" parTransId="{5F212C79-3ED5-4D64-8AA7-36BEFA302CFE}" sibTransId="{EFCC6AE2-FCF7-4F58-8E69-654B1BA0268D}"/>
    <dgm:cxn modelId="{6CC434FF-A859-4F78-B852-2F35C0A4E9EA}" type="presOf" srcId="{596ED73C-9756-4C5B-B7D2-706EADD859D2}" destId="{8DD74C2A-F56D-496A-AE06-5EE2355F6633}" srcOrd="0" destOrd="0" presId="urn:microsoft.com/office/officeart/2008/layout/VerticalCurvedList"/>
    <dgm:cxn modelId="{EEBCEF8E-B036-4282-98D6-3E6E24B90AD9}" type="presOf" srcId="{2396CCBA-6D09-48D1-8FBD-5948D883105E}" destId="{4B8CB0F0-2B40-42B8-89A1-817896A1D7A4}" srcOrd="0" destOrd="0" presId="urn:microsoft.com/office/officeart/2008/layout/VerticalCurvedList"/>
    <dgm:cxn modelId="{3117FDD7-986A-4BA8-BE3C-4F8F25D45E07}" type="presOf" srcId="{60714371-4187-43A8-8339-878024A785BF}" destId="{852A010B-4937-41F0-B216-CE1AAD26AFA3}" srcOrd="0" destOrd="0" presId="urn:microsoft.com/office/officeart/2008/layout/VerticalCurvedList"/>
    <dgm:cxn modelId="{95621B8E-038B-4B88-A7A2-469811C94AEF}" type="presOf" srcId="{EAFE8D2A-E95E-43E8-841E-8B27C3BAC33C}" destId="{441E07B2-B604-4A14-8A86-11985F1B5A09}" srcOrd="0" destOrd="0" presId="urn:microsoft.com/office/officeart/2008/layout/VerticalCurvedList"/>
    <dgm:cxn modelId="{07DEFAFB-6A15-4B4C-8403-F9646024B48E}" type="presOf" srcId="{A219099A-9E4B-48E7-B1B2-3C6CDF16C2D3}" destId="{75940356-DA36-4274-B4FC-FB37557CF944}" srcOrd="0" destOrd="0" presId="urn:microsoft.com/office/officeart/2008/layout/VerticalCurvedList"/>
    <dgm:cxn modelId="{7E93B308-2FEA-4B2A-A7D5-7387E4467E86}" srcId="{2396CCBA-6D09-48D1-8FBD-5948D883105E}" destId="{6973478F-864F-44E2-8131-892B4FD58C1B}" srcOrd="2" destOrd="0" parTransId="{63703076-C40E-412E-8A72-C78572467806}" sibTransId="{7D9EDE33-579A-490E-9628-6792A4797BC1}"/>
    <dgm:cxn modelId="{C5767778-A62F-4F88-A9E0-55C4CB9362DE}" srcId="{2396CCBA-6D09-48D1-8FBD-5948D883105E}" destId="{A219099A-9E4B-48E7-B1B2-3C6CDF16C2D3}" srcOrd="4" destOrd="0" parTransId="{0BB3DE9E-406A-4500-ACD1-3DA182615170}" sibTransId="{08D8D073-BC22-4DAD-A007-26256BFDEE64}"/>
    <dgm:cxn modelId="{CBBB7005-A1D4-4558-8A1E-3CBCE88463C6}" srcId="{2396CCBA-6D09-48D1-8FBD-5948D883105E}" destId="{60714371-4187-43A8-8339-878024A785BF}" srcOrd="0" destOrd="0" parTransId="{DCCDE052-9061-4489-A121-BE8F08395903}" sibTransId="{596ED73C-9756-4C5B-B7D2-706EADD859D2}"/>
    <dgm:cxn modelId="{E554AAD6-575A-454F-9577-56763C89170D}" type="presOf" srcId="{BCA01561-EDDA-49B3-878B-6FF76B45C9CB}" destId="{802F7BFC-3E75-446D-9691-51EFAAE158C5}" srcOrd="0" destOrd="0" presId="urn:microsoft.com/office/officeart/2008/layout/VerticalCurvedList"/>
    <dgm:cxn modelId="{0632370B-272E-4AFD-AF16-7AF2F4F449A6}" srcId="{2396CCBA-6D09-48D1-8FBD-5948D883105E}" destId="{EAFE8D2A-E95E-43E8-841E-8B27C3BAC33C}" srcOrd="3" destOrd="0" parTransId="{DF06D9EF-6D7B-407F-A93A-5D6DE35620FA}" sibTransId="{874C5D72-88F8-4F6B-8EBB-3AEE7DD86C83}"/>
    <dgm:cxn modelId="{1CCA29A5-BD33-4495-9415-C845056313B5}" type="presParOf" srcId="{4B8CB0F0-2B40-42B8-89A1-817896A1D7A4}" destId="{D6EF47D4-FC42-4965-8882-881CC92FBB96}" srcOrd="0" destOrd="0" presId="urn:microsoft.com/office/officeart/2008/layout/VerticalCurvedList"/>
    <dgm:cxn modelId="{44EC5013-AB27-4772-B773-39C8AA3CC5F3}" type="presParOf" srcId="{D6EF47D4-FC42-4965-8882-881CC92FBB96}" destId="{BE768E2A-B380-4D50-B437-046D12D29272}" srcOrd="0" destOrd="0" presId="urn:microsoft.com/office/officeart/2008/layout/VerticalCurvedList"/>
    <dgm:cxn modelId="{8ED9D87E-2690-4993-9979-0BC288FF4B80}" type="presParOf" srcId="{BE768E2A-B380-4D50-B437-046D12D29272}" destId="{BF7BA309-0A31-4683-A7BC-5B8336F19390}" srcOrd="0" destOrd="0" presId="urn:microsoft.com/office/officeart/2008/layout/VerticalCurvedList"/>
    <dgm:cxn modelId="{FDD52F01-BB83-4F91-9BF2-9B9AEBC6F55D}" type="presParOf" srcId="{BE768E2A-B380-4D50-B437-046D12D29272}" destId="{8DD74C2A-F56D-496A-AE06-5EE2355F6633}" srcOrd="1" destOrd="0" presId="urn:microsoft.com/office/officeart/2008/layout/VerticalCurvedList"/>
    <dgm:cxn modelId="{D17BD670-3676-474A-B44B-29EFD9997F37}" type="presParOf" srcId="{BE768E2A-B380-4D50-B437-046D12D29272}" destId="{E9BD03F4-6E02-42FD-B5F0-078CC8B4A0F9}" srcOrd="2" destOrd="0" presId="urn:microsoft.com/office/officeart/2008/layout/VerticalCurvedList"/>
    <dgm:cxn modelId="{508B661E-CF3F-4B49-B844-AA671A0639D1}" type="presParOf" srcId="{BE768E2A-B380-4D50-B437-046D12D29272}" destId="{0BF82DF8-EF06-4DE0-9894-EE80AF9B07EE}" srcOrd="3" destOrd="0" presId="urn:microsoft.com/office/officeart/2008/layout/VerticalCurvedList"/>
    <dgm:cxn modelId="{F9D21AD4-7504-4025-B8B8-DAF47C15F199}" type="presParOf" srcId="{D6EF47D4-FC42-4965-8882-881CC92FBB96}" destId="{852A010B-4937-41F0-B216-CE1AAD26AFA3}" srcOrd="1" destOrd="0" presId="urn:microsoft.com/office/officeart/2008/layout/VerticalCurvedList"/>
    <dgm:cxn modelId="{301AF7D3-8138-4AB2-8E00-235CC9D52211}" type="presParOf" srcId="{D6EF47D4-FC42-4965-8882-881CC92FBB96}" destId="{4C026C48-CF96-4D9B-B04B-A2C8083EE067}" srcOrd="2" destOrd="0" presId="urn:microsoft.com/office/officeart/2008/layout/VerticalCurvedList"/>
    <dgm:cxn modelId="{450587BF-3643-417B-AAD9-EA3AEA25181A}" type="presParOf" srcId="{4C026C48-CF96-4D9B-B04B-A2C8083EE067}" destId="{B1EAB0F5-9049-4995-84CB-7547AFADAEDD}" srcOrd="0" destOrd="0" presId="urn:microsoft.com/office/officeart/2008/layout/VerticalCurvedList"/>
    <dgm:cxn modelId="{C350336E-8430-4B7F-82C4-B9C7DDD89CB2}" type="presParOf" srcId="{D6EF47D4-FC42-4965-8882-881CC92FBB96}" destId="{802F7BFC-3E75-446D-9691-51EFAAE158C5}" srcOrd="3" destOrd="0" presId="urn:microsoft.com/office/officeart/2008/layout/VerticalCurvedList"/>
    <dgm:cxn modelId="{56C1B4C6-FDFC-48FA-84B6-B44DF7747CD3}" type="presParOf" srcId="{D6EF47D4-FC42-4965-8882-881CC92FBB96}" destId="{AABC05EF-EE2C-4563-BC5D-69A05EECE950}" srcOrd="4" destOrd="0" presId="urn:microsoft.com/office/officeart/2008/layout/VerticalCurvedList"/>
    <dgm:cxn modelId="{59D18134-3F05-4F93-B378-8BD9B098B491}" type="presParOf" srcId="{AABC05EF-EE2C-4563-BC5D-69A05EECE950}" destId="{6220BE86-2FCE-4D39-B09D-36B21730E861}" srcOrd="0" destOrd="0" presId="urn:microsoft.com/office/officeart/2008/layout/VerticalCurvedList"/>
    <dgm:cxn modelId="{8097823C-9654-422F-9442-D68A816BC062}" type="presParOf" srcId="{D6EF47D4-FC42-4965-8882-881CC92FBB96}" destId="{B45F69D6-E43C-4857-9A12-30B7D68914FC}" srcOrd="5" destOrd="0" presId="urn:microsoft.com/office/officeart/2008/layout/VerticalCurvedList"/>
    <dgm:cxn modelId="{741C5AD4-F151-4C83-9AAC-2F9F368A2AEF}" type="presParOf" srcId="{D6EF47D4-FC42-4965-8882-881CC92FBB96}" destId="{21CA8826-4E64-4DAC-99EA-60192FF4DED1}" srcOrd="6" destOrd="0" presId="urn:microsoft.com/office/officeart/2008/layout/VerticalCurvedList"/>
    <dgm:cxn modelId="{2482E562-22E4-41F8-881A-3678C3372FB7}" type="presParOf" srcId="{21CA8826-4E64-4DAC-99EA-60192FF4DED1}" destId="{A04FA392-9360-475B-B9CF-818D63AE7046}" srcOrd="0" destOrd="0" presId="urn:microsoft.com/office/officeart/2008/layout/VerticalCurvedList"/>
    <dgm:cxn modelId="{8C7D467E-0AA0-49AD-A211-BDEF438192E1}" type="presParOf" srcId="{D6EF47D4-FC42-4965-8882-881CC92FBB96}" destId="{441E07B2-B604-4A14-8A86-11985F1B5A09}" srcOrd="7" destOrd="0" presId="urn:microsoft.com/office/officeart/2008/layout/VerticalCurvedList"/>
    <dgm:cxn modelId="{4DC04BD6-7975-4F57-B63C-7AF129DC7BDE}" type="presParOf" srcId="{D6EF47D4-FC42-4965-8882-881CC92FBB96}" destId="{22EFE408-655D-43EB-B4B6-FFB6133243EA}" srcOrd="8" destOrd="0" presId="urn:microsoft.com/office/officeart/2008/layout/VerticalCurvedList"/>
    <dgm:cxn modelId="{6CEE04C1-A32E-4081-9763-436E9935352A}" type="presParOf" srcId="{22EFE408-655D-43EB-B4B6-FFB6133243EA}" destId="{7239316C-664D-41C5-9909-F5138EC2FCF3}" srcOrd="0" destOrd="0" presId="urn:microsoft.com/office/officeart/2008/layout/VerticalCurvedList"/>
    <dgm:cxn modelId="{B29FAE4C-8CF7-4939-97FC-E9AB275A5658}" type="presParOf" srcId="{D6EF47D4-FC42-4965-8882-881CC92FBB96}" destId="{75940356-DA36-4274-B4FC-FB37557CF944}" srcOrd="9" destOrd="0" presId="urn:microsoft.com/office/officeart/2008/layout/VerticalCurvedList"/>
    <dgm:cxn modelId="{FDE58CAC-E8D5-487A-9352-D296493EBA44}" type="presParOf" srcId="{D6EF47D4-FC42-4965-8882-881CC92FBB96}" destId="{64495D0B-DAC4-4AE8-8309-EAE84969196E}" srcOrd="10" destOrd="0" presId="urn:microsoft.com/office/officeart/2008/layout/VerticalCurvedList"/>
    <dgm:cxn modelId="{066756BB-9BD0-45D1-BF5A-1034008FDFAF}" type="presParOf" srcId="{64495D0B-DAC4-4AE8-8309-EAE84969196E}" destId="{9E6859C3-9586-406E-89FB-EF7DE8495B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3B083-E4EB-49ED-A1C2-7F493BE04452}" type="doc">
      <dgm:prSet loTypeId="urn:microsoft.com/office/officeart/2005/8/layout/hList2#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18CEC6-8915-4B0E-ADE2-18CFF80ACCAE}">
      <dgm:prSet phldrT="[Text]" custT="1"/>
      <dgm:spPr/>
      <dgm:t>
        <a:bodyPr/>
        <a:lstStyle/>
        <a:p>
          <a:endParaRPr lang="en-US" sz="1600" dirty="0"/>
        </a:p>
      </dgm:t>
    </dgm:pt>
    <dgm:pt modelId="{B347FE3A-7678-4EED-9A20-C99A612002DC}" type="parTrans" cxnId="{8890382C-8FBB-476A-A68A-F775A68D3BCE}">
      <dgm:prSet/>
      <dgm:spPr/>
      <dgm:t>
        <a:bodyPr/>
        <a:lstStyle/>
        <a:p>
          <a:endParaRPr lang="en-US"/>
        </a:p>
      </dgm:t>
    </dgm:pt>
    <dgm:pt modelId="{4EDE4DDA-8BCD-4011-BC0E-1A31886F7352}" type="sibTrans" cxnId="{8890382C-8FBB-476A-A68A-F775A68D3BCE}">
      <dgm:prSet/>
      <dgm:spPr/>
      <dgm:t>
        <a:bodyPr/>
        <a:lstStyle/>
        <a:p>
          <a:endParaRPr lang="en-US"/>
        </a:p>
      </dgm:t>
    </dgm:pt>
    <dgm:pt modelId="{2F27DE30-912B-42AD-BB73-3283E1EED640}" type="pres">
      <dgm:prSet presAssocID="{57F3B083-E4EB-49ED-A1C2-7F493BE0445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D0814118-1F82-4F92-A339-8539C4448465}" type="pres">
      <dgm:prSet presAssocID="{0A18CEC6-8915-4B0E-ADE2-18CFF80ACCA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723E31-D523-46E5-A5A4-C51FD4E6D36B}" type="pres">
      <dgm:prSet presAssocID="{0A18CEC6-8915-4B0E-ADE2-18CFF80ACCAE}" presName="image" presStyleLbl="fgImgPlace1" presStyleIdx="0" presStyleCnt="1" custScaleX="63280" custScaleY="76603" custLinFactNeighborX="-18617" custLinFactNeighborY="242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57D5B31F-10B3-48ED-8707-5F2FB30ED91C}" type="pres">
      <dgm:prSet presAssocID="{0A18CEC6-8915-4B0E-ADE2-18CFF80ACCAE}" presName="childNode" presStyleLbl="node1" presStyleIdx="0" presStyleCnt="1" custScaleY="128205" custLinFactNeighborX="4976" custLinFactNeighborY="-4436">
        <dgm:presLayoutVars>
          <dgm:bulletEnabled val="1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98B3FF1-52DF-4150-9920-9163B39E9B3C}" type="pres">
      <dgm:prSet presAssocID="{0A18CEC6-8915-4B0E-ADE2-18CFF80ACCAE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C74FA0F-66C4-4FFB-8614-BE0D1FB76063}" type="presOf" srcId="{0A18CEC6-8915-4B0E-ADE2-18CFF80ACCAE}" destId="{898B3FF1-52DF-4150-9920-9163B39E9B3C}" srcOrd="0" destOrd="0" presId="urn:microsoft.com/office/officeart/2005/8/layout/hList2#2"/>
    <dgm:cxn modelId="{2338B6B8-8C83-4E7A-AA99-28ED28D12429}" type="presOf" srcId="{57F3B083-E4EB-49ED-A1C2-7F493BE04452}" destId="{2F27DE30-912B-42AD-BB73-3283E1EED640}" srcOrd="0" destOrd="0" presId="urn:microsoft.com/office/officeart/2005/8/layout/hList2#2"/>
    <dgm:cxn modelId="{8890382C-8FBB-476A-A68A-F775A68D3BCE}" srcId="{57F3B083-E4EB-49ED-A1C2-7F493BE04452}" destId="{0A18CEC6-8915-4B0E-ADE2-18CFF80ACCAE}" srcOrd="0" destOrd="0" parTransId="{B347FE3A-7678-4EED-9A20-C99A612002DC}" sibTransId="{4EDE4DDA-8BCD-4011-BC0E-1A31886F7352}"/>
    <dgm:cxn modelId="{DC3F4504-AE5E-4A43-B549-6F6A1A7863C9}" type="presParOf" srcId="{2F27DE30-912B-42AD-BB73-3283E1EED640}" destId="{D0814118-1F82-4F92-A339-8539C4448465}" srcOrd="0" destOrd="0" presId="urn:microsoft.com/office/officeart/2005/8/layout/hList2#2"/>
    <dgm:cxn modelId="{F4E51B06-5EAD-4F0F-8E66-1CA4966A2A3B}" type="presParOf" srcId="{D0814118-1F82-4F92-A339-8539C4448465}" destId="{40723E31-D523-46E5-A5A4-C51FD4E6D36B}" srcOrd="0" destOrd="0" presId="urn:microsoft.com/office/officeart/2005/8/layout/hList2#2"/>
    <dgm:cxn modelId="{E221F035-5D73-4E46-BD0D-932A8C4508BD}" type="presParOf" srcId="{D0814118-1F82-4F92-A339-8539C4448465}" destId="{57D5B31F-10B3-48ED-8707-5F2FB30ED91C}" srcOrd="1" destOrd="0" presId="urn:microsoft.com/office/officeart/2005/8/layout/hList2#2"/>
    <dgm:cxn modelId="{D8ED4F5B-1BBF-4485-94DA-35D69B3BAAC9}" type="presParOf" srcId="{D0814118-1F82-4F92-A339-8539C4448465}" destId="{898B3FF1-52DF-4150-9920-9163B39E9B3C}" srcOrd="2" destOrd="0" presId="urn:microsoft.com/office/officeart/2005/8/layout/hList2#2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A152-3947-49D1-AEBD-4718B76E5D3F}">
      <dsp:nvSpPr>
        <dsp:cNvPr id="0" name=""/>
        <dsp:cNvSpPr/>
      </dsp:nvSpPr>
      <dsp:spPr>
        <a:xfrm>
          <a:off x="3799" y="887663"/>
          <a:ext cx="2211864" cy="88474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Knowledge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446172" y="887663"/>
        <a:ext cx="1327119" cy="884745"/>
      </dsp:txXfrm>
    </dsp:sp>
    <dsp:sp modelId="{4CDF8D66-B3EF-4ED6-A084-0A9CD66EEF98}">
      <dsp:nvSpPr>
        <dsp:cNvPr id="0" name=""/>
        <dsp:cNvSpPr/>
      </dsp:nvSpPr>
      <dsp:spPr>
        <a:xfrm>
          <a:off x="1994478" y="887663"/>
          <a:ext cx="2211864" cy="88474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Partnership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2436851" y="887663"/>
        <a:ext cx="1327119" cy="884745"/>
      </dsp:txXfrm>
    </dsp:sp>
    <dsp:sp modelId="{F328F97C-2622-40F6-9977-543905A1AEE4}">
      <dsp:nvSpPr>
        <dsp:cNvPr id="0" name=""/>
        <dsp:cNvSpPr/>
      </dsp:nvSpPr>
      <dsp:spPr>
        <a:xfrm>
          <a:off x="3985156" y="887663"/>
          <a:ext cx="2211864" cy="884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Replicability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4427529" y="887663"/>
        <a:ext cx="1327119" cy="884745"/>
      </dsp:txXfrm>
    </dsp:sp>
    <dsp:sp modelId="{6C0C4788-7B4F-4D62-B51B-C54DDD896BDB}">
      <dsp:nvSpPr>
        <dsp:cNvPr id="0" name=""/>
        <dsp:cNvSpPr/>
      </dsp:nvSpPr>
      <dsp:spPr>
        <a:xfrm>
          <a:off x="5975834" y="887663"/>
          <a:ext cx="2211864" cy="884745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Gill Sans MT" pitchFamily="34" charset="0"/>
              <a:ea typeface="+mn-ea"/>
              <a:cs typeface="+mn-cs"/>
            </a:rPr>
            <a:t>Leadership</a:t>
          </a:r>
          <a:endParaRPr lang="en-US" sz="1600" b="1" kern="1200" dirty="0">
            <a:solidFill>
              <a:schemeClr val="bg1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6418207" y="887663"/>
        <a:ext cx="1327119" cy="884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74C2A-F56D-496A-AE06-5EE2355F6633}">
      <dsp:nvSpPr>
        <dsp:cNvPr id="0" name=""/>
        <dsp:cNvSpPr/>
      </dsp:nvSpPr>
      <dsp:spPr>
        <a:xfrm>
          <a:off x="-5809130" y="-965717"/>
          <a:ext cx="6915905" cy="6915905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A010B-4937-41F0-B216-CE1AAD26AFA3}">
      <dsp:nvSpPr>
        <dsp:cNvPr id="0" name=""/>
        <dsp:cNvSpPr/>
      </dsp:nvSpPr>
      <dsp:spPr>
        <a:xfrm>
          <a:off x="555902" y="259554"/>
          <a:ext cx="7667257" cy="90422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Intergovernmental Organization with 17 Member States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5902" y="259554"/>
        <a:ext cx="7667257" cy="904227"/>
      </dsp:txXfrm>
    </dsp:sp>
    <dsp:sp modelId="{B1EAB0F5-9049-4995-84CB-7547AFADAEDD}">
      <dsp:nvSpPr>
        <dsp:cNvPr id="0" name=""/>
        <dsp:cNvSpPr/>
      </dsp:nvSpPr>
      <dsp:spPr>
        <a:xfrm>
          <a:off x="82243" y="240702"/>
          <a:ext cx="803026" cy="8030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F7BFC-3E75-446D-9691-51EFAAE158C5}">
      <dsp:nvSpPr>
        <dsp:cNvPr id="0" name=""/>
        <dsp:cNvSpPr/>
      </dsp:nvSpPr>
      <dsp:spPr>
        <a:xfrm>
          <a:off x="944097" y="1173019"/>
          <a:ext cx="7206917" cy="86503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The technical arm of the League of Arab States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944097" y="1173019"/>
        <a:ext cx="7206917" cy="865039"/>
      </dsp:txXfrm>
    </dsp:sp>
    <dsp:sp modelId="{6220BE86-2FCE-4D39-B09D-36B21730E861}">
      <dsp:nvSpPr>
        <dsp:cNvPr id="0" name=""/>
        <dsp:cNvSpPr/>
      </dsp:nvSpPr>
      <dsp:spPr>
        <a:xfrm>
          <a:off x="542584" y="1204026"/>
          <a:ext cx="803026" cy="8030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F69D6-E43C-4857-9A12-30B7D68914FC}">
      <dsp:nvSpPr>
        <dsp:cNvPr id="0" name=""/>
        <dsp:cNvSpPr/>
      </dsp:nvSpPr>
      <dsp:spPr>
        <a:xfrm>
          <a:off x="1085384" y="2015835"/>
          <a:ext cx="7065630" cy="110605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</a:rPr>
            <a:t>A leader in clean energy policy dialogues, strategies, technologies and capacity development</a:t>
          </a:r>
          <a:endParaRPr lang="en-US" sz="2400" b="1" kern="1200" dirty="0" smtClean="0">
            <a:solidFill>
              <a:schemeClr val="tx1"/>
            </a:solidFill>
          </a:endParaRPr>
        </a:p>
      </dsp:txBody>
      <dsp:txXfrm>
        <a:off x="1085384" y="2015835"/>
        <a:ext cx="7065630" cy="1106056"/>
      </dsp:txXfrm>
    </dsp:sp>
    <dsp:sp modelId="{A04FA392-9360-475B-B9CF-818D63AE7046}">
      <dsp:nvSpPr>
        <dsp:cNvPr id="0" name=""/>
        <dsp:cNvSpPr/>
      </dsp:nvSpPr>
      <dsp:spPr>
        <a:xfrm>
          <a:off x="683871" y="2167350"/>
          <a:ext cx="803026" cy="803026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E07B2-B604-4A14-8A86-11985F1B5A09}">
      <dsp:nvSpPr>
        <dsp:cNvPr id="0" name=""/>
        <dsp:cNvSpPr/>
      </dsp:nvSpPr>
      <dsp:spPr>
        <a:xfrm>
          <a:off x="905828" y="3083500"/>
          <a:ext cx="7206917" cy="89737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The first regional renewable energy and energy efficiency centers across the world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905828" y="3083500"/>
        <a:ext cx="7206917" cy="897372"/>
      </dsp:txXfrm>
    </dsp:sp>
    <dsp:sp modelId="{7239316C-664D-41C5-9909-F5138EC2FCF3}">
      <dsp:nvSpPr>
        <dsp:cNvPr id="0" name=""/>
        <dsp:cNvSpPr/>
      </dsp:nvSpPr>
      <dsp:spPr>
        <a:xfrm>
          <a:off x="542584" y="3130673"/>
          <a:ext cx="803026" cy="803026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0356-DA36-4274-B4FC-FB37557CF944}">
      <dsp:nvSpPr>
        <dsp:cNvPr id="0" name=""/>
        <dsp:cNvSpPr/>
      </dsp:nvSpPr>
      <dsp:spPr>
        <a:xfrm>
          <a:off x="483757" y="3990108"/>
          <a:ext cx="7667257" cy="1010805"/>
        </a:xfrm>
        <a:prstGeom prst="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Secretariat in Cairo, Egypt with regional antennas and a pool of short-term experts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83757" y="3990108"/>
        <a:ext cx="7667257" cy="1010805"/>
      </dsp:txXfrm>
    </dsp:sp>
    <dsp:sp modelId="{9E6859C3-9586-406E-89FB-EF7DE8495BE6}">
      <dsp:nvSpPr>
        <dsp:cNvPr id="0" name=""/>
        <dsp:cNvSpPr/>
      </dsp:nvSpPr>
      <dsp:spPr>
        <a:xfrm>
          <a:off x="82243" y="4093997"/>
          <a:ext cx="803026" cy="80302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B3FF1-52DF-4150-9920-9163B39E9B3C}">
      <dsp:nvSpPr>
        <dsp:cNvPr id="0" name=""/>
        <dsp:cNvSpPr/>
      </dsp:nvSpPr>
      <dsp:spPr>
        <a:xfrm rot="16200000">
          <a:off x="-760312" y="1922064"/>
          <a:ext cx="3316120" cy="70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8673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-760312" y="1922064"/>
        <a:ext cx="3316120" cy="701487"/>
      </dsp:txXfrm>
    </dsp:sp>
    <dsp:sp modelId="{57D5B31F-10B3-48ED-8707-5F2FB30ED91C}">
      <dsp:nvSpPr>
        <dsp:cNvPr id="0" name=""/>
        <dsp:cNvSpPr/>
      </dsp:nvSpPr>
      <dsp:spPr>
        <a:xfrm>
          <a:off x="1586834" y="0"/>
          <a:ext cx="6799507" cy="425143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23E31-D523-46E5-A5A4-C51FD4E6D36B}">
      <dsp:nvSpPr>
        <dsp:cNvPr id="0" name=""/>
        <dsp:cNvSpPr/>
      </dsp:nvSpPr>
      <dsp:spPr>
        <a:xfrm>
          <a:off x="543398" y="192670"/>
          <a:ext cx="887802" cy="107472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0.08418</cdr:x>
      <cdr:y>0.54578</cdr:y>
    </cdr:from>
    <cdr:to>
      <cdr:x>0.99574</cdr:x>
      <cdr:y>0.55291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1028701" y="2185989"/>
          <a:ext cx="11139763" cy="28575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ot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4ECCE-7003-D247-B67D-0B274D7B5544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37A9-3521-BF40-9835-54CA3339C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36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B3300-68DD-C54D-93A4-C01DAEE4C604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ED0A-C9DA-8E45-8928-53CE8F6651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3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electricity growth represents an evidence</a:t>
            </a:r>
            <a:r>
              <a:rPr lang="en-US" baseline="0" dirty="0" smtClean="0"/>
              <a:t> on the sharp rates of consumption incremental and lower the aggregation to start looking for </a:t>
            </a:r>
            <a:r>
              <a:rPr lang="en-US" baseline="0" dirty="0" err="1" smtClean="0"/>
              <a:t>soluations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3463E-DCC4-469D-B61A-CA93A8FC95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13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362075"/>
            <a:ext cx="10698480" cy="4657725"/>
          </a:xfrm>
        </p:spPr>
        <p:txBody>
          <a:bodyPr lIns="0" r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00320" y="2855179"/>
            <a:ext cx="2486561" cy="1147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 dirty="0"/>
          </a:p>
        </p:txBody>
      </p:sp>
    </p:spTree>
    <p:extLst>
      <p:ext uri="{BB962C8B-B14F-4D97-AF65-F5344CB8AC3E}">
        <p14:creationId xmlns:p14="http://schemas.microsoft.com/office/powerpoint/2010/main" xmlns="" val="274679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914400"/>
            <a:ext cx="713232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690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157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19595"/>
            <a:ext cx="6625013" cy="365125"/>
          </a:xfrm>
          <a:prstGeom prst="rect">
            <a:avLst/>
          </a:prstGeom>
        </p:spPr>
        <p:txBody>
          <a:bodyPr/>
          <a:lstStyle/>
          <a:p>
            <a:fld id="{4666352F-EF78-3542-AF03-0386DFEA585E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5AA6F3F6-8A95-BF41-955E-64F2BA222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70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19595"/>
            <a:ext cx="6625013" cy="365125"/>
          </a:xfrm>
          <a:prstGeom prst="rect">
            <a:avLst/>
          </a:prstGeom>
        </p:spPr>
        <p:txBody>
          <a:bodyPr/>
          <a:lstStyle/>
          <a:p>
            <a:fld id="{4666352F-EF78-3542-AF03-0386DFEA585E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5AA6F3F6-8A95-BF41-955E-64F2BA222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727" y="610389"/>
            <a:ext cx="10104120" cy="1470025"/>
          </a:xfrm>
          <a:prstGeom prst="rect">
            <a:avLst/>
          </a:prstGeom>
        </p:spPr>
        <p:txBody>
          <a:bodyPr lIns="0" rIns="0"/>
          <a:lstStyle>
            <a:lvl1pPr algn="l">
              <a:defRPr sz="4200" b="1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727" y="2112165"/>
            <a:ext cx="10104120" cy="923135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35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20813"/>
            <a:ext cx="52522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857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20813"/>
            <a:ext cx="52543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857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23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890" y="4406901"/>
            <a:ext cx="10648949" cy="1362075"/>
          </a:xfrm>
          <a:prstGeom prst="rect">
            <a:avLst/>
          </a:prstGeom>
        </p:spPr>
        <p:txBody>
          <a:bodyPr lIns="0" rIns="0" anchor="t"/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906713"/>
            <a:ext cx="106489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7950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397001"/>
            <a:ext cx="525018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397001"/>
            <a:ext cx="525018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70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358900"/>
            <a:ext cx="751205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9160" y="1358900"/>
            <a:ext cx="277368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519160" y="3987800"/>
            <a:ext cx="2773680" cy="207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57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358900"/>
            <a:ext cx="75120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9160" y="1371866"/>
            <a:ext cx="2773680" cy="4634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01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208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85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208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85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12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7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689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746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0"/>
            <a:ext cx="3910807" cy="4605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362076"/>
            <a:ext cx="10698480" cy="4670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697"/>
          <a:stretch/>
        </p:blipFill>
        <p:spPr>
          <a:xfrm>
            <a:off x="9870227" y="6366622"/>
            <a:ext cx="1392346" cy="2032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422278"/>
            <a:ext cx="351867" cy="2651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flipV="1">
            <a:off x="610870" y="6225241"/>
            <a:ext cx="10681970" cy="9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610870" y="6445250"/>
            <a:ext cx="2773680" cy="476250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</a:lstStyle>
          <a:p>
            <a:pPr lvl="0"/>
            <a:fld id="{A014DF8F-BDE2-416C-957D-7BC3952BD3FF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lvl="0"/>
              <a:t>‹#›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78" r:id="rId4"/>
    <p:sldLayoutId id="2147483679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B72A2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Mostafa\Desktop\presentat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96956"/>
            <a:ext cx="11886748" cy="42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84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hyperlink" Target="mailto:ahmed.badr@rcreee.org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42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81" y="314038"/>
            <a:ext cx="11200756" cy="1450109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rPr>
              <a:t>Potential </a:t>
            </a:r>
            <a:r>
              <a:rPr lang="en-US" sz="3100" dirty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rPr>
              <a:t>Sustainable Energy Investments in the Arab Region after the Paris Convention Opportunities </a:t>
            </a:r>
            <a:r>
              <a:rPr lang="en-US" sz="3100" dirty="0" smtClean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rPr>
              <a:t>for Sustainable Energy Investments in the Arab Region </a:t>
            </a:r>
            <a:endParaRPr lang="en-US" sz="3100" dirty="0">
              <a:solidFill>
                <a:schemeClr val="tx2"/>
              </a:solidFill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8708" y="4275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>
            <a:off x="4395175" y="5771434"/>
            <a:ext cx="7262749" cy="349250"/>
            <a:chOff x="0" y="0"/>
            <a:chExt cx="6000750" cy="349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3550" y="6350"/>
              <a:ext cx="457200" cy="342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050"/>
              <a:ext cx="414020" cy="3105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900" y="0"/>
              <a:ext cx="436245" cy="3270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500" y="12700"/>
              <a:ext cx="429260" cy="3219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1400" y="12700"/>
              <a:ext cx="433705" cy="3251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7000" y="6350"/>
              <a:ext cx="440055" cy="33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4500" y="6350"/>
              <a:ext cx="449580" cy="3371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9150" y="6350"/>
              <a:ext cx="450850" cy="3378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3000" y="6350"/>
              <a:ext cx="451485" cy="337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62250" y="0"/>
              <a:ext cx="450850" cy="3378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0550" y="0"/>
              <a:ext cx="451485" cy="337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8850" y="12700"/>
              <a:ext cx="414020" cy="31051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41750" y="6350"/>
              <a:ext cx="412750" cy="3092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1950" y="6350"/>
              <a:ext cx="457835" cy="3219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27550" y="6350"/>
              <a:ext cx="449580" cy="3371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3150" y="6350"/>
              <a:ext cx="450850" cy="3378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7000" y="6350"/>
              <a:ext cx="450850" cy="337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828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6" y="1216153"/>
            <a:ext cx="5323668" cy="4464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764" y="1737360"/>
            <a:ext cx="6211468" cy="39436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3234" y="5709288"/>
            <a:ext cx="417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Arab Future Energy Index RE 2016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2836" y="5709288"/>
            <a:ext cx="393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Arab Future Energy Index EE 2017</a:t>
            </a:r>
            <a:endParaRPr lang="en-US" sz="16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731607" y="3843253"/>
          <a:ext cx="2807731" cy="1384335"/>
        </p:xfrm>
        <a:graphic>
          <a:graphicData uri="http://schemas.openxmlformats.org/drawingml/2006/table">
            <a:tbl>
              <a:tblPr firstRow="1" bandRow="1"/>
              <a:tblGrid>
                <a:gridCol w="2807731">
                  <a:extLst>
                    <a:ext uri="{9D8B030D-6E8A-4147-A177-3AD203B41FA5}">
                      <a16:colId xmlns="" xmlns:a16="http://schemas.microsoft.com/office/drawing/2014/main" val="1531408724"/>
                    </a:ext>
                  </a:extLst>
                </a:gridCol>
              </a:tblGrid>
              <a:tr h="2794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AFEX</a:t>
                      </a:r>
                      <a:r>
                        <a:rPr lang="en-US" sz="1200" baseline="0" dirty="0" smtClean="0"/>
                        <a:t> – RE</a:t>
                      </a:r>
                      <a:endParaRPr lang="en-US" sz="1200" dirty="0"/>
                    </a:p>
                  </a:txBody>
                  <a:tcPr marL="118872" marR="1188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0325048"/>
                  </a:ext>
                </a:extLst>
              </a:tr>
              <a:tr h="2206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Market Structure</a:t>
                      </a:r>
                    </a:p>
                  </a:txBody>
                  <a:tcPr marL="118872" marR="1188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2189844"/>
                  </a:ext>
                </a:extLst>
              </a:tr>
              <a:tr h="2206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Policy Framework</a:t>
                      </a:r>
                      <a:endParaRPr lang="en-US" sz="1100" dirty="0"/>
                    </a:p>
                  </a:txBody>
                  <a:tcPr marL="118872" marR="1188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4858374"/>
                  </a:ext>
                </a:extLst>
              </a:tr>
              <a:tr h="2206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Institutional Capacity</a:t>
                      </a:r>
                      <a:endParaRPr lang="en-US" sz="1100" dirty="0"/>
                    </a:p>
                  </a:txBody>
                  <a:tcPr marL="118872" marR="1188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5330497"/>
                  </a:ext>
                </a:extLst>
              </a:tr>
              <a:tr h="3276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 smtClean="0"/>
                        <a:t>Finance</a:t>
                      </a:r>
                      <a:r>
                        <a:rPr lang="en-US" sz="1100" baseline="0" dirty="0" smtClean="0"/>
                        <a:t> and Investment Climate</a:t>
                      </a:r>
                      <a:endParaRPr lang="en-US" sz="1100" dirty="0"/>
                    </a:p>
                  </a:txBody>
                  <a:tcPr marL="118872" marR="1188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861912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336863" y="3997586"/>
          <a:ext cx="246326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62">
                  <a:extLst>
                    <a:ext uri="{9D8B030D-6E8A-4147-A177-3AD203B41FA5}">
                      <a16:colId xmlns="" xmlns:a16="http://schemas.microsoft.com/office/drawing/2014/main" val="1783302025"/>
                    </a:ext>
                  </a:extLst>
                </a:gridCol>
              </a:tblGrid>
              <a:tr h="2307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AFEX</a:t>
                      </a:r>
                      <a:r>
                        <a:rPr lang="en-US" sz="1200" baseline="0" dirty="0" smtClean="0"/>
                        <a:t> – EE</a:t>
                      </a:r>
                      <a:endParaRPr lang="en-US" sz="1200" dirty="0"/>
                    </a:p>
                  </a:txBody>
                  <a:tcPr marL="118872" marR="11887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1148365"/>
                  </a:ext>
                </a:extLst>
              </a:tr>
              <a:tr h="2179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Energy Pricing</a:t>
                      </a:r>
                      <a:endParaRPr lang="en-US" sz="1100" dirty="0"/>
                    </a:p>
                  </a:txBody>
                  <a:tcPr marL="118872" marR="11887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397696"/>
                  </a:ext>
                </a:extLst>
              </a:tr>
              <a:tr h="2179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Policy Framework</a:t>
                      </a:r>
                      <a:endParaRPr lang="en-US" sz="1100" dirty="0"/>
                    </a:p>
                  </a:txBody>
                  <a:tcPr marL="118872" marR="11887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283254"/>
                  </a:ext>
                </a:extLst>
              </a:tr>
              <a:tr h="2179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Institutional Capacity</a:t>
                      </a:r>
                    </a:p>
                  </a:txBody>
                  <a:tcPr marL="118872" marR="11887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555611"/>
                  </a:ext>
                </a:extLst>
              </a:tr>
              <a:tr h="2179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Utility</a:t>
                      </a:r>
                      <a:endParaRPr lang="en-US" sz="1100" dirty="0"/>
                    </a:p>
                  </a:txBody>
                  <a:tcPr marL="118872" marR="11887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185397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32836" y="229109"/>
            <a:ext cx="1066698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Due Diligence and Energy </a:t>
            </a:r>
            <a:r>
              <a:rPr lang="en-US" sz="2800" b="1" dirty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Market </a:t>
            </a:r>
            <a:r>
              <a:rPr lang="en-US" sz="28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 Capabilities </a:t>
            </a:r>
            <a:endParaRPr lang="en-US" sz="28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6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6213" y="1307209"/>
          <a:ext cx="10288122" cy="4563238"/>
        </p:xfrm>
        <a:graphic>
          <a:graphicData uri="http://schemas.openxmlformats.org/drawingml/2006/table">
            <a:tbl>
              <a:tblPr firstRow="1" firstCol="1" bandRow="1"/>
              <a:tblGrid>
                <a:gridCol w="1122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450874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450874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68897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640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Sector</a:t>
                      </a:r>
                      <a:endParaRPr lang="en-US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Sector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Minor Sector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Algeria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Bahrain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Djibouti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Egypt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Iraq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Jordan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KSA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Kuwait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Lebanon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Mauritania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8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Morocco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Oman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Qatar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Somalia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Sudan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Tunisia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UAE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Union of Comoros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Yemen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Base year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Targeted Year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BAU Scenario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base year CO2 emissions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Base year Share of Global CO2 emissions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597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Mitigation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CO2 Reduction Target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Expected Cost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Share of Energy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Adaptation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Expected Cost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76431" marR="76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07808" y="0"/>
          <a:ext cx="4279392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818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1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Mentioned and with specified target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mentioned because already undertaken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Mentioned and no specified target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mentioned at 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5B9BD5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NDC country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INDC country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1562" y="6319642"/>
            <a:ext cx="809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i="1" dirty="0"/>
              <a:t>: Comprehensive Analysis on the Energy Sector for Arab Countries </a:t>
            </a:r>
            <a:r>
              <a:rPr lang="en-US" sz="1400" i="1" dirty="0" smtClean="0"/>
              <a:t>, RCREEE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37843" y="254247"/>
            <a:ext cx="3618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NDCs </a:t>
            </a:r>
            <a:r>
              <a:rPr lang="en-US" sz="3200" b="1" dirty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</a:p>
        </p:txBody>
      </p:sp>
    </p:spTree>
    <p:extLst>
      <p:ext uri="{BB962C8B-B14F-4D97-AF65-F5344CB8AC3E}">
        <p14:creationId xmlns:p14="http://schemas.microsoft.com/office/powerpoint/2010/main" xmlns="" val="3853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40599" y="1659968"/>
          <a:ext cx="11173504" cy="42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03441" y="5229629"/>
            <a:ext cx="922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Intended Nationally Determined Contributions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Comprehensive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Analysis on the Energy Sector for Arab Countries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0162" y="1862356"/>
            <a:ext cx="9670527" cy="36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36216" y="225047"/>
            <a:ext cx="93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NDCs Tracking</a:t>
            </a:r>
            <a:endParaRPr lang="en-US" sz="32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6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5119" y="1509458"/>
            <a:ext cx="10508285" cy="412324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07808" y="0"/>
          <a:ext cx="4279392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818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1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Mentioned and with specified target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mentioned because already undertaken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Mentioned and no specified target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mentioned at 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5B9BD5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NDC country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INDC country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1562" y="6319642"/>
            <a:ext cx="809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i="1" dirty="0"/>
              <a:t>: Comprehensive Analysis on the Energy Sector for Arab Countries </a:t>
            </a:r>
            <a:r>
              <a:rPr lang="en-US" sz="1400" i="1" dirty="0" smtClean="0"/>
              <a:t>, RCREEE</a:t>
            </a:r>
            <a:endParaRPr lang="en-US" sz="1400" i="1" dirty="0"/>
          </a:p>
        </p:txBody>
      </p:sp>
      <p:sp>
        <p:nvSpPr>
          <p:cNvPr id="8" name="Rectangle 7"/>
          <p:cNvSpPr/>
          <p:nvPr/>
        </p:nvSpPr>
        <p:spPr>
          <a:xfrm>
            <a:off x="636216" y="225047"/>
            <a:ext cx="6010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 Measures </a:t>
            </a:r>
            <a:endParaRPr lang="en-US" sz="32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216" y="225047"/>
            <a:ext cx="6010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 Measures </a:t>
            </a:r>
            <a:endParaRPr lang="en-US" sz="32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6215" y="1333373"/>
            <a:ext cx="10454542" cy="401586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07808" y="0"/>
          <a:ext cx="4279392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818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1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Mentioned and with specified target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mentioned because already undertaken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Mentioned and no specified target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mentioned at all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5B9BD5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NDC country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abic Typesetting" panose="03020402040406030203" pitchFamily="66" charset="-78"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INDC country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89154" marR="89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1562" y="6319642"/>
            <a:ext cx="809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i="1" dirty="0"/>
              <a:t>: Comprehensive Analysis on the Energy Sector for Arab Countries </a:t>
            </a:r>
            <a:r>
              <a:rPr lang="en-US" sz="1400" i="1" dirty="0" smtClean="0"/>
              <a:t>, RCREEE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3992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Business Potential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7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Energy Intensity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729293785"/>
              </p:ext>
            </p:extLst>
          </p:nvPr>
        </p:nvGraphicFramePr>
        <p:xfrm>
          <a:off x="132081" y="1023302"/>
          <a:ext cx="11530584" cy="468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2525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in primary energy consumption, electricity consumption, and </a:t>
            </a:r>
            <a:r>
              <a:rPr lang="en-US" dirty="0" smtClean="0"/>
              <a:t>GDP</a:t>
            </a:r>
            <a:endParaRPr lang="en-US" dirty="0"/>
          </a:p>
        </p:txBody>
      </p:sp>
      <p:pic>
        <p:nvPicPr>
          <p:cNvPr id="4" name="image28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360" y="1412240"/>
            <a:ext cx="10698480" cy="40436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333547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5" y="358644"/>
            <a:ext cx="10599420" cy="9606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Electricity Consumption Patterns in the Arab Region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523245" y="1319312"/>
          <a:ext cx="10769595" cy="44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861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7618"/>
            <a:ext cx="10698480" cy="884237"/>
          </a:xfrm>
        </p:spPr>
        <p:txBody>
          <a:bodyPr>
            <a:normAutofit/>
          </a:bodyPr>
          <a:lstStyle/>
          <a:p>
            <a:pPr rtl="1"/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Simplified Arabic" pitchFamily="18" charset="-78"/>
              </a:rPr>
              <a:t>Current Energy Systems Efficiency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984115060"/>
              </p:ext>
            </p:extLst>
          </p:nvPr>
        </p:nvGraphicFramePr>
        <p:xfrm>
          <a:off x="297181" y="1752600"/>
          <a:ext cx="11292839" cy="452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21182" y="990600"/>
            <a:ext cx="43586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Simplified Arabic" pitchFamily="18" charset="-78"/>
              </a:rPr>
              <a:t>Generation Efficiency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6628" y="2990612"/>
            <a:ext cx="1059942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9576" y="5998072"/>
            <a:ext cx="1527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Verdana" pitchFamily="34" charset="0"/>
                <a:cs typeface="Simplified Arabic" pitchFamily="18" charset="-78"/>
              </a:rPr>
              <a:t>Resource: AUE 2017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7540" y="2971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9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Content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RCREEE Introduction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Arab Region in Numbers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Business Potential (RE&amp;EE)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Climate Finance in the Arab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Actions to Move Forward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0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4360" y="979568"/>
            <a:ext cx="83210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Simplified Arabic" pitchFamily="18" charset="-78"/>
              </a:rPr>
              <a:t>Transmission and Distribution Loses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458308068"/>
              </p:ext>
            </p:extLst>
          </p:nvPr>
        </p:nvGraphicFramePr>
        <p:xfrm>
          <a:off x="495300" y="1854200"/>
          <a:ext cx="1059942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89660" y="3302000"/>
            <a:ext cx="980694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04120" y="2932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>
            <a:normAutofit/>
          </a:bodyPr>
          <a:lstStyle/>
          <a:p>
            <a:pPr rtl="1"/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Simplified Arabic" pitchFamily="18" charset="-78"/>
              </a:rPr>
              <a:t>Current Energy Systems Efficiency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98269" y="5759172"/>
            <a:ext cx="1527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Verdana" pitchFamily="34" charset="0"/>
                <a:cs typeface="Simplified Arabic" pitchFamily="18" charset="-78"/>
              </a:rPr>
              <a:t>Resource: AUE 2017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Business Potential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47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0327"/>
            <a:ext cx="10698480" cy="884237"/>
          </a:xfrm>
        </p:spPr>
        <p:txBody>
          <a:bodyPr/>
          <a:lstStyle/>
          <a:p>
            <a:r>
              <a:rPr lang="en-US" sz="2400" b="1" dirty="0" smtClean="0"/>
              <a:t>RE Shares in Egypt, Lebanon, Sudan and Tunisia, End 2017</a:t>
            </a:r>
            <a:br>
              <a:rPr lang="en-US" sz="2400" b="1" dirty="0" smtClean="0"/>
            </a:b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981053"/>
              </p:ext>
            </p:extLst>
          </p:nvPr>
        </p:nvGraphicFramePr>
        <p:xfrm>
          <a:off x="408621" y="1466850"/>
          <a:ext cx="11107104" cy="416433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427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7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4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9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8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Egypt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Lebanon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Sudan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Tunisia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Electricity Generation Capacity (</a:t>
                      </a:r>
                      <a:r>
                        <a:rPr lang="en-US" sz="1400" u="none" strike="noStrike" dirty="0" smtClean="0">
                          <a:effectLst/>
                        </a:rPr>
                        <a:t>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45269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3046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3567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5202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RE Capacity (MW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3844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273.5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1765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353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RE Capacity Excluding Hydro (MW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970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20.5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291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Wind Capacity (MW)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810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245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Solar PV Capacity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120</a:t>
                      </a:r>
                      <a:endParaRPr lang="en-US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Solar CSP Capacity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W2E/Biogas and Biomass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Hydro Capacity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2874</a:t>
                      </a:r>
                      <a:endParaRPr lang="en-US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253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1753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62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Share of RE in installed capacity 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8.49%</a:t>
                      </a:r>
                      <a:endParaRPr lang="en-US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8.98%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49.48%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6.79%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Share of RE capacities excluding hydro (%)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2.14%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0.67%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0.34%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5.59%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1088" y="5810251"/>
            <a:ext cx="662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Sources: RCREEE, AUE,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7361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0327"/>
            <a:ext cx="10698480" cy="884237"/>
          </a:xfrm>
        </p:spPr>
        <p:txBody>
          <a:bodyPr/>
          <a:lstStyle/>
          <a:p>
            <a:r>
              <a:rPr lang="en-US" sz="2000" b="1" dirty="0" smtClean="0"/>
              <a:t>RE Targets in Egypt, Lebanon, Sudan and Tunisia  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1088" y="5810251"/>
            <a:ext cx="662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Sources: RCREEE, 2018</a:t>
            </a:r>
          </a:p>
          <a:p>
            <a:pPr algn="r"/>
            <a:endParaRPr lang="en-US" sz="12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295465"/>
              </p:ext>
            </p:extLst>
          </p:nvPr>
        </p:nvGraphicFramePr>
        <p:xfrm>
          <a:off x="569595" y="907387"/>
          <a:ext cx="11131866" cy="481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1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7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97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5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4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Indicator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Egypt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Lebanon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Sudan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Tunisia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Short term RE  target (%)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20% </a:t>
                      </a:r>
                      <a:endParaRPr lang="en-US" sz="1400" b="1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installed capacity by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year 2022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12% </a:t>
                      </a:r>
                      <a:endParaRPr lang="en-US" sz="1400" b="1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electricity and heating demand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12% </a:t>
                      </a:r>
                      <a:endParaRPr lang="en-US" sz="1400" b="1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generation by 2020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Short term RE Electricity  target (MW)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832.8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Wind Capacity Target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Solar PV Capacity Target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Solar CSP Capacity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-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 RE Capacity Target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2800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332.8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Medium term RE target (%)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37-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42% </a:t>
                      </a:r>
                      <a:endParaRPr lang="en-US" sz="1400" b="1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electricity by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year 2035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12.6% </a:t>
                      </a:r>
                      <a:endParaRPr lang="en-US" sz="1400" b="1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electricity and heating demand by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2030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12.7%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generation by 2030/31,</a:t>
                      </a:r>
                      <a:r>
                        <a:rPr lang="en-US" sz="1400" b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excluding hydro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30% </a:t>
                      </a:r>
                      <a:endParaRPr lang="en-US" sz="1400" b="1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of generation </a:t>
                      </a:r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by 2030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Medium term RE Electricity Target (MW) - Approximate figures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54000</a:t>
                      </a: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1488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4858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3815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Wind Capacity Target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21000</a:t>
                      </a: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Solar PV Capacity Target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17300</a:t>
                      </a: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1510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Solar CSP Capacity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11000</a:t>
                      </a: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 RE Capacity Target (MW)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4700</a:t>
                      </a: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3378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5" marR="8255" marT="635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39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0327"/>
            <a:ext cx="10698480" cy="884237"/>
          </a:xfrm>
        </p:spPr>
        <p:txBody>
          <a:bodyPr/>
          <a:lstStyle/>
          <a:p>
            <a:r>
              <a:rPr lang="en-US" sz="2400" b="1" dirty="0" smtClean="0"/>
              <a:t>Distant to RE Targets in Egypt, Lebanon, Sudan and Tunisia 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1088" y="5810251"/>
            <a:ext cx="662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Sources: RCREEE, AUE, 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86701" y="1279499"/>
          <a:ext cx="10620401" cy="439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356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0327"/>
            <a:ext cx="10698480" cy="884237"/>
          </a:xfrm>
        </p:spPr>
        <p:txBody>
          <a:bodyPr/>
          <a:lstStyle/>
          <a:p>
            <a:r>
              <a:rPr lang="en-US" sz="2400" b="1" dirty="0" smtClean="0"/>
              <a:t>Distant to RE Targets in Egypt, Lebanon, Sudan and Tunisia 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1088" y="5810251"/>
            <a:ext cx="662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Sources: RCREEE, AUE, 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94360" y="1403551"/>
          <a:ext cx="10679611" cy="410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46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0327"/>
            <a:ext cx="10698480" cy="884237"/>
          </a:xfrm>
        </p:spPr>
        <p:txBody>
          <a:bodyPr/>
          <a:lstStyle/>
          <a:p>
            <a:r>
              <a:rPr lang="en-US" sz="2400" b="1" dirty="0" smtClean="0"/>
              <a:t>Distant to RE Targets in Egypt, Lebanon, Sudan and Tunisia 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1088" y="5810251"/>
            <a:ext cx="662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Sources: RCREEE, 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94360" y="1320800"/>
          <a:ext cx="10698481" cy="44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22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0327"/>
            <a:ext cx="10698480" cy="884237"/>
          </a:xfrm>
        </p:spPr>
        <p:txBody>
          <a:bodyPr/>
          <a:lstStyle/>
          <a:p>
            <a:r>
              <a:rPr lang="en-US" sz="2400" b="1" dirty="0" smtClean="0"/>
              <a:t>Distant to RE Targets in Egypt, Lebanon, Sudan and Tunisia 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1088" y="5810251"/>
            <a:ext cx="662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Sources: RCREEE, 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94361" y="1089828"/>
          <a:ext cx="10811693" cy="472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25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2368297"/>
            <a:ext cx="10304221" cy="20386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chemeClr val="bg1">
                    <a:lumMod val="50000"/>
                  </a:schemeClr>
                </a:solidFill>
              </a:rPr>
              <a:t>Climate Finance in the Arab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4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216" y="225047"/>
            <a:ext cx="1014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Climate Finance in MENA Region</a:t>
            </a:r>
            <a:endParaRPr lang="en-US" sz="32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584" y="1199204"/>
            <a:ext cx="10211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Over USD 800 million is provided in the form of loans or concessional loans for just a few large-scale energy infrastructure projects 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top two recipients, Morocco and Egypt, while seven of the countries in the region receive no climate finance from the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funds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This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finance largely goes towards mitigation efforts despite pressing adaptation needs in the region, especially for water conservation and food security measures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4230" y="6255633"/>
            <a:ext cx="719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i="1" dirty="0"/>
              <a:t>: Climate </a:t>
            </a:r>
            <a:r>
              <a:rPr lang="en-US" sz="1400" i="1" dirty="0" smtClean="0"/>
              <a:t>Finance Regional Briefing : MENA</a:t>
            </a:r>
            <a:endParaRPr lang="en-US" sz="1400" i="1" dirty="0"/>
          </a:p>
          <a:p>
            <a:r>
              <a:rPr lang="en-US" sz="1400" i="1" dirty="0" err="1"/>
              <a:t>Sejal</a:t>
            </a:r>
            <a:r>
              <a:rPr lang="en-US" sz="1400" i="1" dirty="0"/>
              <a:t> Patel, Charlene Watson, </a:t>
            </a:r>
            <a:r>
              <a:rPr lang="en-US" sz="1400" i="1" dirty="0" smtClean="0"/>
              <a:t>ODI and </a:t>
            </a:r>
            <a:r>
              <a:rPr lang="en-US" sz="1400" i="1" dirty="0" err="1"/>
              <a:t>Liane</a:t>
            </a:r>
            <a:r>
              <a:rPr lang="en-US" sz="1400" i="1" dirty="0"/>
              <a:t> </a:t>
            </a:r>
            <a:r>
              <a:rPr lang="en-US" sz="1400" i="1" dirty="0" err="1"/>
              <a:t>Schalatek</a:t>
            </a:r>
            <a:r>
              <a:rPr lang="en-US" sz="1400" i="1" dirty="0"/>
              <a:t>, HBS, </a:t>
            </a:r>
            <a:r>
              <a:rPr lang="en-US" sz="1400" i="1" dirty="0" smtClean="0"/>
              <a:t>UNDP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8388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RCREEE Introduction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2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Geographical Features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948572"/>
            <a:ext cx="1003715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Despite the fact that the Southern </a:t>
            </a:r>
            <a:r>
              <a:rPr lang="en-US" dirty="0"/>
              <a:t>Mediterranean countries are most affected by the severe effects of climate </a:t>
            </a:r>
            <a:r>
              <a:rPr lang="en-US" dirty="0" smtClean="0"/>
              <a:t>change, </a:t>
            </a:r>
            <a:r>
              <a:rPr lang="en-US" dirty="0"/>
              <a:t>they are yet some of the least beneficiary countries of the international and regional funds dedicated to </a:t>
            </a:r>
            <a:r>
              <a:rPr lang="en-US" dirty="0" smtClean="0"/>
              <a:t>climate </a:t>
            </a:r>
            <a:r>
              <a:rPr lang="en-US" dirty="0"/>
              <a:t>change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99" y="2127475"/>
            <a:ext cx="8286624" cy="3962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192" y="6328361"/>
            <a:ext cx="8400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http://climateobserver.org/special-cop21-adaptation-finance-gap-bigger-than-previously-estimated/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9698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Geographical Features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7" y="2282974"/>
            <a:ext cx="7969926" cy="3796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9717" y="2098307"/>
            <a:ext cx="975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ASSET FINANCE OF RENEWABLE ENERGY BY REGION, 2004-2017, $BN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4029" y="6224907"/>
            <a:ext cx="7663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Frankfurt School-UNEP Centre/BNEF 2018 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71404" y="1056291"/>
            <a:ext cx="1009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 investments have an almost fivefold increase 2004 – 2017 </a:t>
            </a:r>
            <a:r>
              <a:rPr lang="en-US" dirty="0" smtClean="0">
                <a:sym typeface="Wingdings" panose="05000000000000000000" pitchFamily="2" charset="2"/>
              </a:rPr>
              <a:t> USD 279.8 bn.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MENA region received USD 1.2 bn. 2003 - 2016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292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216" y="225047"/>
            <a:ext cx="1014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Climate Finance in MENA Region</a:t>
            </a:r>
            <a:endParaRPr lang="en-US" sz="32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394" y="3366792"/>
            <a:ext cx="7108299" cy="26811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7461" y="1104472"/>
            <a:ext cx="7468841" cy="2556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518" y="1200990"/>
            <a:ext cx="368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Amount </a:t>
            </a:r>
            <a:r>
              <a:rPr lang="en-US" dirty="0"/>
              <a:t>approved for MENA recipient countries (2003-2016)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52414" y="4344476"/>
            <a:ext cx="312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Approved funding across themes (2003-2016)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4230" y="6255633"/>
            <a:ext cx="719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i="1" dirty="0"/>
              <a:t>: Climate </a:t>
            </a:r>
            <a:r>
              <a:rPr lang="en-US" sz="1400" i="1" dirty="0" smtClean="0"/>
              <a:t>Finance Regional Briefing : MENA</a:t>
            </a:r>
            <a:endParaRPr lang="en-US" sz="1400" i="1" dirty="0"/>
          </a:p>
          <a:p>
            <a:r>
              <a:rPr lang="en-US" sz="1400" i="1" dirty="0" err="1"/>
              <a:t>Sejal</a:t>
            </a:r>
            <a:r>
              <a:rPr lang="en-US" sz="1400" i="1" dirty="0"/>
              <a:t> Patel, Charlene Watson, </a:t>
            </a:r>
            <a:r>
              <a:rPr lang="en-US" sz="1400" i="1" dirty="0" smtClean="0"/>
              <a:t>ODI and </a:t>
            </a:r>
            <a:r>
              <a:rPr lang="en-US" sz="1400" i="1" dirty="0" err="1"/>
              <a:t>Liane</a:t>
            </a:r>
            <a:r>
              <a:rPr lang="en-US" sz="1400" i="1" dirty="0"/>
              <a:t> </a:t>
            </a:r>
            <a:r>
              <a:rPr lang="en-US" sz="1400" i="1" dirty="0" err="1"/>
              <a:t>Schalatek</a:t>
            </a:r>
            <a:r>
              <a:rPr lang="en-US" sz="1400" i="1" dirty="0"/>
              <a:t>, HBS, </a:t>
            </a:r>
            <a:r>
              <a:rPr lang="en-US" sz="1400" i="1" dirty="0" smtClean="0"/>
              <a:t>UNDP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8399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216" y="225047"/>
            <a:ext cx="1014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Funds Providers for MENA </a:t>
            </a:r>
            <a:endParaRPr lang="en-US" sz="32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4230" y="6255633"/>
            <a:ext cx="719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i="1" dirty="0"/>
              <a:t>: Climate </a:t>
            </a:r>
            <a:r>
              <a:rPr lang="en-US" sz="1400" i="1" dirty="0" smtClean="0"/>
              <a:t>Finance Regional Briefing : MENA</a:t>
            </a:r>
            <a:endParaRPr lang="en-US" sz="1400" i="1" dirty="0"/>
          </a:p>
          <a:p>
            <a:r>
              <a:rPr lang="en-US" sz="1400" i="1" dirty="0" err="1"/>
              <a:t>Sejal</a:t>
            </a:r>
            <a:r>
              <a:rPr lang="en-US" sz="1400" i="1" dirty="0"/>
              <a:t> Patel, Charlene Watson, </a:t>
            </a:r>
            <a:r>
              <a:rPr lang="en-US" sz="1400" i="1" dirty="0" smtClean="0"/>
              <a:t>ODI and </a:t>
            </a:r>
            <a:r>
              <a:rPr lang="en-US" sz="1400" i="1" dirty="0" err="1"/>
              <a:t>Liane</a:t>
            </a:r>
            <a:r>
              <a:rPr lang="en-US" sz="1400" i="1" dirty="0"/>
              <a:t> </a:t>
            </a:r>
            <a:r>
              <a:rPr lang="en-US" sz="1400" i="1" dirty="0" err="1"/>
              <a:t>Schalatek</a:t>
            </a:r>
            <a:r>
              <a:rPr lang="en-US" sz="1400" i="1" dirty="0"/>
              <a:t>, HBS, </a:t>
            </a:r>
            <a:r>
              <a:rPr lang="en-US" sz="1400" i="1" dirty="0" smtClean="0"/>
              <a:t>UNDP</a:t>
            </a:r>
            <a:endParaRPr lang="en-US" sz="1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38740" y="809821"/>
            <a:ext cx="5977529" cy="5324475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670196" y="1324075"/>
          <a:ext cx="7188535" cy="424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252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/>
          </p:cNvSpPr>
          <p:nvPr/>
        </p:nvSpPr>
        <p:spPr>
          <a:xfrm>
            <a:off x="594360" y="1299734"/>
            <a:ext cx="6204539" cy="44508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Not all the 20 countries indicated the expected costs in their INDCs/NDCs</a:t>
            </a:r>
          </a:p>
          <a:p>
            <a:pPr algn="just"/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total amount for the 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8 countries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who mentioned their mitigation costs is more than 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USD 149 billion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71% of which is conditional on international support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7053072" y="1676398"/>
          <a:ext cx="4834128" cy="325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594360" y="284162"/>
            <a:ext cx="10698480" cy="8842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b="1" dirty="0" smtClean="0"/>
              <a:t>Implementation Costs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18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9628" y="5572741"/>
            <a:ext cx="7132320" cy="566738"/>
          </a:xfrm>
        </p:spPr>
        <p:txBody>
          <a:bodyPr/>
          <a:lstStyle/>
          <a:p>
            <a:r>
              <a:rPr lang="en-US" sz="2200" dirty="0" smtClean="0"/>
              <a:t>Thank you for your attention</a:t>
            </a:r>
            <a:r>
              <a:rPr lang="en-US" sz="2050" dirty="0" smtClean="0"/>
              <a:t>	</a:t>
            </a:r>
            <a:endParaRPr lang="en-US" sz="2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941782" y="5383298"/>
            <a:ext cx="5658977" cy="37888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Let us seize this opportunity together</a:t>
            </a:r>
            <a:endParaRPr lang="en-US" sz="16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49" b="15249"/>
          <a:stretch>
            <a:fillRect/>
          </a:stretch>
        </p:blipFill>
        <p:spPr>
          <a:xfrm>
            <a:off x="3403522" y="2506559"/>
            <a:ext cx="4697372" cy="2511371"/>
          </a:xfrm>
        </p:spPr>
      </p:pic>
      <p:sp>
        <p:nvSpPr>
          <p:cNvPr id="6" name="TextBox 5"/>
          <p:cNvSpPr txBox="1"/>
          <p:nvPr/>
        </p:nvSpPr>
        <p:spPr>
          <a:xfrm>
            <a:off x="3476828" y="934510"/>
            <a:ext cx="455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Ashraf Kraidy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Planning &amp; Development Director</a:t>
            </a:r>
          </a:p>
          <a:p>
            <a:pPr algn="ctr"/>
            <a:r>
              <a:rPr lang="en-US" dirty="0" smtClean="0">
                <a:hlinkClick r:id="rId3"/>
              </a:rPr>
              <a:t>ashraf.kraidy@rcreee.org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Phone: +202 241 54755 (Ext. 124)</a:t>
            </a:r>
          </a:p>
          <a:p>
            <a:endParaRPr lang="bg-BG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1870782" y="6328922"/>
            <a:ext cx="7800975" cy="349250"/>
            <a:chOff x="0" y="0"/>
            <a:chExt cx="6000750" cy="3492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3550" y="6350"/>
              <a:ext cx="457200" cy="342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050"/>
              <a:ext cx="414020" cy="3105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900" y="0"/>
              <a:ext cx="436245" cy="3270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500" y="12700"/>
              <a:ext cx="429260" cy="3219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1400" y="12700"/>
              <a:ext cx="433705" cy="3251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7000" y="6350"/>
              <a:ext cx="440055" cy="330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4500" y="6350"/>
              <a:ext cx="449580" cy="337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9150" y="6350"/>
              <a:ext cx="450850" cy="337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3000" y="6350"/>
              <a:ext cx="451485" cy="3378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62250" y="0"/>
              <a:ext cx="450850" cy="3378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0550" y="0"/>
              <a:ext cx="451485" cy="3378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8850" y="12700"/>
              <a:ext cx="414020" cy="3105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41750" y="6350"/>
              <a:ext cx="412750" cy="3092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1950" y="6350"/>
              <a:ext cx="457835" cy="32194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27550" y="6350"/>
              <a:ext cx="449580" cy="33718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3150" y="6350"/>
              <a:ext cx="450850" cy="33782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7000" y="6350"/>
              <a:ext cx="450850" cy="337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336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757" y="-414173"/>
            <a:ext cx="8096000" cy="496041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987832908"/>
              </p:ext>
            </p:extLst>
          </p:nvPr>
        </p:nvGraphicFramePr>
        <p:xfrm>
          <a:off x="468284" y="3814618"/>
          <a:ext cx="10648949" cy="266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93208" y="3426691"/>
            <a:ext cx="736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Gill Sans MT" pitchFamily="34" charset="0"/>
              </a:rPr>
              <a:t>Work in the </a:t>
            </a:r>
            <a:r>
              <a:rPr lang="en-US" sz="2800" b="1" dirty="0" smtClean="0">
                <a:solidFill>
                  <a:srgbClr val="C00000"/>
                </a:solidFill>
                <a:latin typeface="Gill Sans MT" pitchFamily="34" charset="0"/>
              </a:rPr>
              <a:t>Pan-Arab Region</a:t>
            </a:r>
            <a:r>
              <a:rPr lang="en-US" sz="2800" b="1" dirty="0" smtClean="0">
                <a:solidFill>
                  <a:schemeClr val="tx2"/>
                </a:solidFill>
                <a:latin typeface="Gill Sans MT" pitchFamily="34" charset="0"/>
              </a:rPr>
              <a:t>… know how to navigate your way</a:t>
            </a:r>
            <a:endParaRPr lang="bg-BG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RCREEE’s Mission &amp; Success Factors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4360" y="881997"/>
            <a:ext cx="10698480" cy="986377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“We, the Regional Center for Renewable Energy and Energy Efficiency, are the strategic partner for the </a:t>
            </a:r>
            <a:r>
              <a:rPr lang="en-US" sz="20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Arab countries </a:t>
            </a:r>
            <a:r>
              <a:rPr lang="en-US" sz="20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driving energy transition for the prosperity of all our people.”</a:t>
            </a:r>
          </a:p>
          <a:p>
            <a:pPr algn="ctr"/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46452" y="5368236"/>
            <a:ext cx="2575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Growth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We grow with our assignments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252" y="3078645"/>
            <a:ext cx="2575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(Re)Active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We are connected, accessible and responsive</a:t>
            </a:r>
            <a:r>
              <a:rPr lang="en-US" sz="1600" dirty="0" smtClean="0">
                <a:solidFill>
                  <a:schemeClr val="tx2"/>
                </a:solidFill>
              </a:rPr>
              <a:t>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9987" y="3049969"/>
            <a:ext cx="2575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Variety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Our organizational structure is flexible, multinational and attractive for our stakeholders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5666" y="3064769"/>
            <a:ext cx="2575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Trust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Our partners trust us to contribute to their competitive advantage.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0113" y="5393994"/>
            <a:ext cx="2575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Sustainability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Our business is sustainable.</a:t>
            </a:r>
          </a:p>
        </p:txBody>
      </p:sp>
      <p:sp>
        <p:nvSpPr>
          <p:cNvPr id="11" name="Oval 10"/>
          <p:cNvSpPr/>
          <p:nvPr/>
        </p:nvSpPr>
        <p:spPr>
          <a:xfrm>
            <a:off x="3340852" y="4285621"/>
            <a:ext cx="1343185" cy="103321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5459635" y="2031551"/>
            <a:ext cx="1343185" cy="103321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/>
        </p:nvSpPr>
        <p:spPr>
          <a:xfrm>
            <a:off x="9215316" y="2062802"/>
            <a:ext cx="1343185" cy="103321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1435901" y="2079509"/>
            <a:ext cx="1343185" cy="103321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7464222" y="4228112"/>
            <a:ext cx="1399501" cy="107653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9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8" grpId="0"/>
      <p:bldP spid="9" grpId="0"/>
      <p:bldP spid="1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755" y="284162"/>
            <a:ext cx="10455713" cy="884237"/>
          </a:xfrm>
        </p:spPr>
        <p:txBody>
          <a:bodyPr/>
          <a:lstStyle/>
          <a:p>
            <a:r>
              <a:rPr lang="en-US" b="1" dirty="0" smtClean="0"/>
              <a:t>RCREEE – Who we are</a:t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342019729"/>
              </p:ext>
            </p:extLst>
          </p:nvPr>
        </p:nvGraphicFramePr>
        <p:xfrm>
          <a:off x="594360" y="794327"/>
          <a:ext cx="10690108" cy="513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74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D74C2A-F56D-496A-AE06-5EE2355F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DD74C2A-F56D-496A-AE06-5EE2355F6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DD74C2A-F56D-496A-AE06-5EE2355F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DD74C2A-F56D-496A-AE06-5EE2355F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EAB0F5-9049-4995-84CB-7547AFADA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1EAB0F5-9049-4995-84CB-7547AFADA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1EAB0F5-9049-4995-84CB-7547AFADA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1EAB0F5-9049-4995-84CB-7547AFADA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A010B-4937-41F0-B216-CE1AAD26A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852A010B-4937-41F0-B216-CE1AAD26A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852A010B-4937-41F0-B216-CE1AAD26A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852A010B-4937-41F0-B216-CE1AAD26A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20BE86-2FCE-4D39-B09D-36B21730E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6220BE86-2FCE-4D39-B09D-36B21730E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6220BE86-2FCE-4D39-B09D-36B21730E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6220BE86-2FCE-4D39-B09D-36B21730E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F7BFC-3E75-446D-9691-51EFAAE1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802F7BFC-3E75-446D-9691-51EFAAE15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02F7BFC-3E75-446D-9691-51EFAAE1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02F7BFC-3E75-446D-9691-51EFAAE1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FA392-9360-475B-B9CF-818D63AE7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A04FA392-9360-475B-B9CF-818D63AE7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04FA392-9360-475B-B9CF-818D63AE7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04FA392-9360-475B-B9CF-818D63AE7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5F69D6-E43C-4857-9A12-30B7D689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B45F69D6-E43C-4857-9A12-30B7D689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B45F69D6-E43C-4857-9A12-30B7D689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B45F69D6-E43C-4857-9A12-30B7D689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39316C-664D-41C5-9909-F5138EC2F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7239316C-664D-41C5-9909-F5138EC2F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239316C-664D-41C5-9909-F5138EC2F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7239316C-664D-41C5-9909-F5138EC2F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E07B2-B604-4A14-8A86-11985F1B5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441E07B2-B604-4A14-8A86-11985F1B5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441E07B2-B604-4A14-8A86-11985F1B5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441E07B2-B604-4A14-8A86-11985F1B5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6859C3-9586-406E-89FB-EF7DE849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9E6859C3-9586-406E-89FB-EF7DE849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9E6859C3-9586-406E-89FB-EF7DE849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9E6859C3-9586-406E-89FB-EF7DE849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40356-DA36-4274-B4FC-FB37557C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75940356-DA36-4274-B4FC-FB37557CF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75940356-DA36-4274-B4FC-FB37557C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75940356-DA36-4274-B4FC-FB37557C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Arab Region in Numbers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12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216" y="234190"/>
            <a:ext cx="1056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Facts and Figures  </a:t>
            </a:r>
            <a:endParaRPr lang="en-US" sz="28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444" y="1130082"/>
            <a:ext cx="112452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55% of oil reserve and 24% of gas reserve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KWh per capita equals around 16000 in Qatar and 150 in Yemen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Average Annual Energy Demand Growth Rate is 3.7 %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Lifestyles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and consumption patterns are also highly carbon intensive,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Per capita emissions in many MENA countries are 60% higher than the average among developing countries.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Poverty rates remain high in many resource-poor MENA countries, such as Yemen and Djibouti.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7440" y="6328786"/>
            <a:ext cx="459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i="1" dirty="0"/>
              <a:t>Climate change adaptation in the Arab </a:t>
            </a:r>
            <a:r>
              <a:rPr lang="en-US" sz="1400" i="1" dirty="0" smtClean="0"/>
              <a:t>States, UNDP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718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216" y="234190"/>
            <a:ext cx="1056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Climate Risks in Arab Countries</a:t>
            </a:r>
            <a:endParaRPr lang="en-US" sz="2800" b="1" dirty="0">
              <a:solidFill>
                <a:srgbClr val="B72A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444" y="1130082"/>
            <a:ext cx="11245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14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of the world’s 20 most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water-stressed countries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6%</a:t>
            </a:r>
            <a:r>
              <a:rPr lang="en-US" sz="24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Region’s annual internal water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resources (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world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av.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38%)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4 %</a:t>
            </a:r>
            <a:r>
              <a:rPr lang="en-US" sz="24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Annual deforestation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Impact" panose="020B0806030902050204" pitchFamily="34" charset="0"/>
              </a:rPr>
              <a:t>15</a:t>
            </a: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%</a:t>
            </a:r>
            <a:r>
              <a:rPr lang="en-US" sz="24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the year 2025, the water supply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 the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Arab region will be only 15% of levels in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1960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3%</a:t>
            </a:r>
            <a:r>
              <a:rPr lang="en-US" sz="24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Annual population growth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90%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lies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 arid,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semi-arid and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dry sub-humid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zones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Impact" panose="020B0806030902050204" pitchFamily="34" charset="0"/>
              </a:rPr>
              <a:t>23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Hectares of land lost per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minute to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desertification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7440" y="6328786"/>
            <a:ext cx="459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i="1" dirty="0"/>
              <a:t>Climate change adaptation in the Arab </a:t>
            </a:r>
            <a:r>
              <a:rPr lang="en-US" sz="1400" i="1" dirty="0" smtClean="0"/>
              <a:t>States, UNDP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20013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9C"/>
      </a:accent1>
      <a:accent2>
        <a:srgbClr val="B72C2F"/>
      </a:accent2>
      <a:accent3>
        <a:srgbClr val="E8921A"/>
      </a:accent3>
      <a:accent4>
        <a:srgbClr val="827CBA"/>
      </a:accent4>
      <a:accent5>
        <a:srgbClr val="7F7F7F"/>
      </a:accent5>
      <a:accent6>
        <a:srgbClr val="F0C60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14185</TotalTime>
  <Words>1433</Words>
  <Application>Microsoft Office PowerPoint</Application>
  <PresentationFormat>Custom</PresentationFormat>
  <Paragraphs>516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Potential Sustainable Energy Investments in the Arab Region after the Paris Convention Opportunities for Sustainable Energy Investments in the Arab Region </vt:lpstr>
      <vt:lpstr>Content </vt:lpstr>
      <vt:lpstr>Slide 3</vt:lpstr>
      <vt:lpstr>Slide 4</vt:lpstr>
      <vt:lpstr>RCREEE’s Mission &amp; Success Factors </vt:lpstr>
      <vt:lpstr>RCREEE – Who we are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Energy Efficiency </vt:lpstr>
      <vt:lpstr>Primary Energy Intensity </vt:lpstr>
      <vt:lpstr>Trend in primary energy consumption, electricity consumption, and GDP</vt:lpstr>
      <vt:lpstr>Electricity Consumption Patterns in the Arab Region</vt:lpstr>
      <vt:lpstr>Current Energy Systems Efficiency </vt:lpstr>
      <vt:lpstr>Current Energy Systems Efficiency </vt:lpstr>
      <vt:lpstr>Renewable Energy</vt:lpstr>
      <vt:lpstr>RE Shares in Egypt, Lebanon, Sudan and Tunisia, End 2017 </vt:lpstr>
      <vt:lpstr>RE Targets in Egypt, Lebanon, Sudan and Tunisia   </vt:lpstr>
      <vt:lpstr>Distant to RE Targets in Egypt, Lebanon, Sudan and Tunisia   </vt:lpstr>
      <vt:lpstr>Distant to RE Targets in Egypt, Lebanon, Sudan and Tunisia   </vt:lpstr>
      <vt:lpstr>Distant to RE Targets in Egypt, Lebanon, Sudan and Tunisia   </vt:lpstr>
      <vt:lpstr>Distant to RE Targets in Egypt, Lebanon, Sudan and Tunisia   </vt:lpstr>
      <vt:lpstr>Slide 28</vt:lpstr>
      <vt:lpstr>Slide 29</vt:lpstr>
      <vt:lpstr>Geographical Features </vt:lpstr>
      <vt:lpstr>Geographical Features </vt:lpstr>
      <vt:lpstr>Slide 32</vt:lpstr>
      <vt:lpstr>Slide 33</vt:lpstr>
      <vt:lpstr>Slide 34</vt:lpstr>
      <vt:lpstr>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Integrity</dc:creator>
  <cp:lastModifiedBy>ME</cp:lastModifiedBy>
  <cp:revision>597</cp:revision>
  <dcterms:created xsi:type="dcterms:W3CDTF">2013-06-12T09:31:30Z</dcterms:created>
  <dcterms:modified xsi:type="dcterms:W3CDTF">2018-11-07T07:29:12Z</dcterms:modified>
</cp:coreProperties>
</file>